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307" r:id="rId4"/>
    <p:sldId id="308" r:id="rId5"/>
    <p:sldId id="309" r:id="rId6"/>
    <p:sldId id="310" r:id="rId7"/>
    <p:sldId id="306" r:id="rId8"/>
    <p:sldId id="312" r:id="rId9"/>
    <p:sldId id="335" r:id="rId10"/>
    <p:sldId id="336" r:id="rId11"/>
    <p:sldId id="313" r:id="rId12"/>
    <p:sldId id="314" r:id="rId13"/>
    <p:sldId id="315" r:id="rId14"/>
    <p:sldId id="316" r:id="rId15"/>
    <p:sldId id="317" r:id="rId16"/>
    <p:sldId id="318" r:id="rId17"/>
    <p:sldId id="311"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72" r:id="rId36"/>
    <p:sldId id="326" r:id="rId37"/>
    <p:sldId id="327" r:id="rId38"/>
    <p:sldId id="328" r:id="rId39"/>
    <p:sldId id="329" r:id="rId40"/>
    <p:sldId id="330" r:id="rId41"/>
    <p:sldId id="331" r:id="rId42"/>
    <p:sldId id="332" r:id="rId43"/>
    <p:sldId id="321" r:id="rId44"/>
    <p:sldId id="320" r:id="rId45"/>
    <p:sldId id="322" r:id="rId46"/>
    <p:sldId id="334" r:id="rId47"/>
    <p:sldId id="323" r:id="rId48"/>
    <p:sldId id="324" r:id="rId49"/>
    <p:sldId id="325" r:id="rId50"/>
    <p:sldId id="319" r:id="rId51"/>
    <p:sldId id="292" r:id="rId52"/>
    <p:sldId id="290" r:id="rId53"/>
    <p:sldId id="293" r:id="rId54"/>
    <p:sldId id="295" r:id="rId55"/>
    <p:sldId id="294" r:id="rId56"/>
    <p:sldId id="297" r:id="rId57"/>
    <p:sldId id="298" r:id="rId58"/>
    <p:sldId id="299" r:id="rId59"/>
    <p:sldId id="300" r:id="rId60"/>
    <p:sldId id="301" r:id="rId61"/>
    <p:sldId id="305" r:id="rId62"/>
    <p:sldId id="304" r:id="rId63"/>
    <p:sldId id="291" r:id="rId64"/>
    <p:sldId id="271" r:id="rId65"/>
    <p:sldId id="258" r:id="rId66"/>
    <p:sldId id="259" r:id="rId67"/>
    <p:sldId id="260" r:id="rId68"/>
    <p:sldId id="261" r:id="rId69"/>
    <p:sldId id="262" r:id="rId70"/>
    <p:sldId id="263" r:id="rId71"/>
    <p:sldId id="264" r:id="rId72"/>
    <p:sldId id="265" r:id="rId73"/>
    <p:sldId id="266" r:id="rId74"/>
    <p:sldId id="267" r:id="rId75"/>
    <p:sldId id="268" r:id="rId76"/>
    <p:sldId id="269" r:id="rId77"/>
    <p:sldId id="270" r:id="rId78"/>
    <p:sldId id="333" r:id="rId7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671" autoAdjust="0"/>
  </p:normalViewPr>
  <p:slideViewPr>
    <p:cSldViewPr>
      <p:cViewPr varScale="1">
        <p:scale>
          <a:sx n="70" d="100"/>
          <a:sy n="70" d="100"/>
        </p:scale>
        <p:origin x="-1386" y="-78"/>
      </p:cViewPr>
      <p:guideLst>
        <p:guide orient="horz" pos="2160"/>
        <p:guide pos="2880"/>
      </p:guideLst>
    </p:cSldViewPr>
  </p:slideViewPr>
  <p:outlineViewPr>
    <p:cViewPr>
      <p:scale>
        <a:sx n="33" d="100"/>
        <a:sy n="33" d="100"/>
      </p:scale>
      <p:origin x="0" y="336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D4D12BB1-4F77-4F34-8C5B-072C96BDB471}" type="datetimeFigureOut">
              <a:rPr lang="en-US" smtClean="0"/>
              <a:t>10/5/2017</a:t>
            </a:fld>
            <a:endParaRPr lang="en-US"/>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endParaRPr lang="en-US"/>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FD304960-E6EF-47AD-9A41-6B0C1CA27B7C}" type="slidenum">
              <a:rPr lang="en-US" smtClean="0"/>
              <a:t>‹#›</a:t>
            </a:fld>
            <a:endParaRPr lang="en-US"/>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D12BB1-4F77-4F34-8C5B-072C96BDB471}" type="datetimeFigureOut">
              <a:rPr lang="en-US" smtClean="0"/>
              <a:t>10/5/2017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304960-E6EF-47AD-9A41-6B0C1CA27B7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en-US" smtClean="0"/>
              <a:t>Click to edit Master title style</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D12BB1-4F77-4F34-8C5B-072C96BDB471}" type="datetimeFigureOut">
              <a:rPr lang="en-US" smtClean="0"/>
              <a:t>10/5/2017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304960-E6EF-47AD-9A41-6B0C1CA27B7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D12BB1-4F77-4F34-8C5B-072C96BDB471}" type="datetimeFigureOut">
              <a:rPr lang="en-US" smtClean="0"/>
              <a:t>10/5/2017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304960-E6EF-47AD-9A41-6B0C1CA27B7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4D12BB1-4F77-4F34-8C5B-072C96BDB471}" type="datetimeFigureOut">
              <a:rPr lang="en-US" smtClean="0"/>
              <a:t>10/5/2017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304960-E6EF-47AD-9A41-6B0C1CA27B7C}"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D4D12BB1-4F77-4F34-8C5B-072C96BDB471}" type="datetimeFigureOut">
              <a:rPr lang="en-US" smtClean="0"/>
              <a:t>10/5/2017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304960-E6EF-47AD-9A41-6B0C1CA27B7C}" type="slidenum">
              <a:rPr lang="en-US" smtClean="0"/>
              <a:t>‹#›</a:t>
            </a:fld>
            <a:endParaRPr lang="en-US"/>
          </a:p>
        </p:txBody>
      </p:sp>
      <p:sp>
        <p:nvSpPr>
          <p:cNvPr id="9" name="Content Placeholder 8"/>
          <p:cNvSpPr>
            <a:spLocks noGrp="1"/>
          </p:cNvSpPr>
          <p:nvPr>
            <p:ph sz="quarter" idx="13"/>
          </p:nvPr>
        </p:nvSpPr>
        <p:spPr>
          <a:xfrm>
            <a:off x="1042416" y="2313432"/>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4D12BB1-4F77-4F34-8C5B-072C96BDB471}" type="datetimeFigureOut">
              <a:rPr lang="en-US" smtClean="0"/>
              <a:t>10/5/2017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304960-E6EF-47AD-9A41-6B0C1CA27B7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4D12BB1-4F77-4F34-8C5B-072C96BDB471}" type="datetimeFigureOut">
              <a:rPr lang="en-US" smtClean="0"/>
              <a:t>10/5/2017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304960-E6EF-47AD-9A41-6B0C1CA27B7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D12BB1-4F77-4F34-8C5B-072C96BDB471}" type="datetimeFigureOut">
              <a:rPr lang="en-US" smtClean="0"/>
              <a:t>10/5/2017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304960-E6EF-47AD-9A41-6B0C1CA27B7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D4D12BB1-4F77-4F34-8C5B-072C96BDB471}" type="datetimeFigureOut">
              <a:rPr lang="en-US" smtClean="0"/>
              <a:t>10/5/2017</a:t>
            </a:fld>
            <a:endParaRPr lang="en-US"/>
          </a:p>
        </p:txBody>
      </p:sp>
      <p:sp>
        <p:nvSpPr>
          <p:cNvPr id="7" name="Slide Number Placeholder 6"/>
          <p:cNvSpPr>
            <a:spLocks noGrp="1"/>
          </p:cNvSpPr>
          <p:nvPr>
            <p:ph type="sldNum" sz="quarter" idx="12"/>
          </p:nvPr>
        </p:nvSpPr>
        <p:spPr/>
        <p:txBody>
          <a:bodyPr/>
          <a:lstStyle/>
          <a:p>
            <a:fld id="{FD304960-E6EF-47AD-9A41-6B0C1CA27B7C}" type="slidenum">
              <a:rPr lang="en-US" smtClean="0"/>
              <a:t>‹#›</a:t>
            </a:fld>
            <a:endParaRPr lang="en-US"/>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US"/>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en-US" smtClean="0"/>
              <a:t>Click to edit Master title style</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en-US" smtClean="0"/>
              <a:t>Click to edit Master title style</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D12BB1-4F77-4F34-8C5B-072C96BDB471}" type="datetimeFigureOut">
              <a:rPr lang="en-US" smtClean="0"/>
              <a:t>10/5/2017</a:t>
            </a:fld>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US"/>
          </a:p>
        </p:txBody>
      </p:sp>
      <p:sp>
        <p:nvSpPr>
          <p:cNvPr id="7" name="Slide Number Placeholder 6"/>
          <p:cNvSpPr>
            <a:spLocks noGrp="1"/>
          </p:cNvSpPr>
          <p:nvPr>
            <p:ph type="sldNum" sz="quarter" idx="12"/>
          </p:nvPr>
        </p:nvSpPr>
        <p:spPr/>
        <p:txBody>
          <a:bodyPr/>
          <a:lstStyle/>
          <a:p>
            <a:fld id="{FD304960-E6EF-47AD-9A41-6B0C1CA27B7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D4D12BB1-4F77-4F34-8C5B-072C96BDB471}" type="datetimeFigureOut">
              <a:rPr lang="en-US" smtClean="0"/>
              <a:t>10/5/2017</a:t>
            </a:fld>
            <a:endParaRPr lang="en-US"/>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endParaRPr lang="en-US"/>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FD304960-E6EF-47AD-9A41-6B0C1CA27B7C}"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msdn.microsoft.com/en-us/library/s1ax56ch(v=vs.90).aspx" TargetMode="External"/><Relationship Id="rId2" Type="http://schemas.openxmlformats.org/officeDocument/2006/relationships/hyperlink" Target="https://msdn.microsoft.com/en-us/library/490f96s2(v=vs.90).aspx"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docs.microsoft.com/en-us/dotnet/csharp/language-reference/keywords/sealed"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docs.microsoft.com/en-us/dotnet/csharp/language-reference/keywords/override"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 and ASP.NET 2.0</a:t>
            </a:r>
            <a:br>
              <a:rPr lang="en-US" dirty="0" smtClean="0"/>
            </a:br>
            <a:r>
              <a:rPr lang="en-US" dirty="0" smtClean="0"/>
              <a:t>Concepts</a:t>
            </a:r>
            <a:endParaRPr lang="en-US" dirty="0"/>
          </a:p>
        </p:txBody>
      </p:sp>
      <p:sp>
        <p:nvSpPr>
          <p:cNvPr id="3" name="Subtitle 2"/>
          <p:cNvSpPr>
            <a:spLocks noGrp="1"/>
          </p:cNvSpPr>
          <p:nvPr>
            <p:ph type="subTitle" idx="1"/>
          </p:nvPr>
        </p:nvSpPr>
        <p:spPr/>
        <p:txBody>
          <a:bodyPr/>
          <a:lstStyle/>
          <a:p>
            <a:r>
              <a:rPr lang="en-US" dirty="0" smtClean="0"/>
              <a:t>-Team </a:t>
            </a:r>
            <a:r>
              <a:rPr lang="en-US" dirty="0" err="1" smtClean="0"/>
              <a:t>Arindam</a:t>
            </a:r>
            <a:endParaRPr lang="en-US" dirty="0"/>
          </a:p>
        </p:txBody>
      </p:sp>
    </p:spTree>
    <p:extLst>
      <p:ext uri="{BB962C8B-B14F-4D97-AF65-F5344CB8AC3E}">
        <p14:creationId xmlns:p14="http://schemas.microsoft.com/office/powerpoint/2010/main" val="24179735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609600"/>
            <a:ext cx="7024744" cy="609600"/>
          </a:xfrm>
        </p:spPr>
        <p:txBody>
          <a:bodyPr>
            <a:normAutofit fontScale="90000"/>
          </a:bodyPr>
          <a:lstStyle/>
          <a:p>
            <a:r>
              <a:rPr lang="en-US" dirty="0"/>
              <a:t>Use an interface</a:t>
            </a:r>
            <a:endParaRPr lang="en-US" dirty="0"/>
          </a:p>
        </p:txBody>
      </p:sp>
      <p:sp>
        <p:nvSpPr>
          <p:cNvPr id="3" name="Content Placeholder 2"/>
          <p:cNvSpPr>
            <a:spLocks noGrp="1"/>
          </p:cNvSpPr>
          <p:nvPr>
            <p:ph idx="1"/>
          </p:nvPr>
        </p:nvSpPr>
        <p:spPr>
          <a:xfrm>
            <a:off x="685800" y="1219200"/>
            <a:ext cx="7772400" cy="5105400"/>
          </a:xfrm>
        </p:spPr>
        <p:txBody>
          <a:bodyPr>
            <a:normAutofit/>
          </a:bodyPr>
          <a:lstStyle/>
          <a:p>
            <a:r>
              <a:rPr lang="en-US" dirty="0"/>
              <a:t>When creating a standalone project which can be changed at will, use an interface in preference to an abstract class; because, it offers more design flexibility</a:t>
            </a:r>
            <a:r>
              <a:rPr lang="en-US" dirty="0" smtClean="0"/>
              <a:t>.</a:t>
            </a:r>
          </a:p>
          <a:p>
            <a:r>
              <a:rPr lang="en-US" dirty="0" smtClean="0"/>
              <a:t>Use </a:t>
            </a:r>
            <a:r>
              <a:rPr lang="en-US" dirty="0"/>
              <a:t>interfaces to introduce polymorphic behavior without </a:t>
            </a:r>
            <a:r>
              <a:rPr lang="en-US" dirty="0" err="1"/>
              <a:t>subclassing</a:t>
            </a:r>
            <a:r>
              <a:rPr lang="en-US" dirty="0"/>
              <a:t> and to model multiple inheritance—allowing a specific type to support numerous behaviors</a:t>
            </a:r>
            <a:r>
              <a:rPr lang="en-US" dirty="0" smtClean="0"/>
              <a:t>.</a:t>
            </a:r>
          </a:p>
          <a:p>
            <a:r>
              <a:rPr lang="en-US" dirty="0"/>
              <a:t>A well-designed interface defines a very specific range of functionality. Split up interfaces that contain unrelated functionality.</a:t>
            </a:r>
            <a:endParaRPr lang="en-US" dirty="0"/>
          </a:p>
        </p:txBody>
      </p:sp>
    </p:spTree>
    <p:extLst>
      <p:ext uri="{BB962C8B-B14F-4D97-AF65-F5344CB8AC3E}">
        <p14:creationId xmlns:p14="http://schemas.microsoft.com/office/powerpoint/2010/main" val="18207465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762000"/>
            <a:ext cx="7024744" cy="533400"/>
          </a:xfrm>
        </p:spPr>
        <p:txBody>
          <a:bodyPr>
            <a:normAutofit fontScale="90000"/>
          </a:bodyPr>
          <a:lstStyle/>
          <a:p>
            <a:r>
              <a:rPr lang="en-US" dirty="0"/>
              <a:t>Polymorphism</a:t>
            </a:r>
          </a:p>
        </p:txBody>
      </p:sp>
      <p:sp>
        <p:nvSpPr>
          <p:cNvPr id="3" name="Content Placeholder 2"/>
          <p:cNvSpPr>
            <a:spLocks noGrp="1"/>
          </p:cNvSpPr>
          <p:nvPr>
            <p:ph idx="1"/>
          </p:nvPr>
        </p:nvSpPr>
        <p:spPr>
          <a:xfrm>
            <a:off x="685800" y="1371600"/>
            <a:ext cx="7772400" cy="4953000"/>
          </a:xfrm>
        </p:spPr>
        <p:txBody>
          <a:bodyPr>
            <a:normAutofit fontScale="92500"/>
          </a:bodyPr>
          <a:lstStyle/>
          <a:p>
            <a:r>
              <a:rPr lang="en-US" dirty="0"/>
              <a:t>Polymorphism means having more than one form. Overloading and overriding are used to implement polymorphism. Polymorphism is classified into compile time polymorphism or early binding or static binding and Runtime polymorphism or late binding or dynamic binding</a:t>
            </a:r>
          </a:p>
          <a:p>
            <a:pPr fontAlgn="base"/>
            <a:r>
              <a:rPr lang="en-US" dirty="0"/>
              <a:t>Overriding - same method names with same arguments and same return types associated in a class and its subclass. Overriding in C# makes use of the "override" keyword. To override a method means to replace it with a new way of handling data.</a:t>
            </a:r>
          </a:p>
          <a:p>
            <a:pPr fontAlgn="base"/>
            <a:r>
              <a:rPr lang="en-US" dirty="0"/>
              <a:t>Overloading - same method name with different arguments, may or may not be same return type written in the same class itself.</a:t>
            </a:r>
          </a:p>
        </p:txBody>
      </p:sp>
    </p:spTree>
    <p:extLst>
      <p:ext uri="{BB962C8B-B14F-4D97-AF65-F5344CB8AC3E}">
        <p14:creationId xmlns:p14="http://schemas.microsoft.com/office/powerpoint/2010/main" val="14722475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762000"/>
            <a:ext cx="7024744" cy="1143000"/>
          </a:xfrm>
        </p:spPr>
        <p:txBody>
          <a:bodyPr>
            <a:normAutofit fontScale="90000"/>
          </a:bodyPr>
          <a:lstStyle/>
          <a:p>
            <a:pPr fontAlgn="base"/>
            <a:r>
              <a:rPr lang="en-US" dirty="0"/>
              <a:t>Compile time Polymorphism or Early Binding</a:t>
            </a:r>
          </a:p>
        </p:txBody>
      </p:sp>
      <p:sp>
        <p:nvSpPr>
          <p:cNvPr id="3" name="Content Placeholder 2"/>
          <p:cNvSpPr>
            <a:spLocks noGrp="1"/>
          </p:cNvSpPr>
          <p:nvPr>
            <p:ph idx="1"/>
          </p:nvPr>
        </p:nvSpPr>
        <p:spPr>
          <a:xfrm>
            <a:off x="685800" y="2057400"/>
            <a:ext cx="7772400" cy="4267200"/>
          </a:xfrm>
        </p:spPr>
        <p:txBody>
          <a:bodyPr>
            <a:normAutofit lnSpcReduction="10000"/>
          </a:bodyPr>
          <a:lstStyle/>
          <a:p>
            <a:pPr fontAlgn="base"/>
            <a:r>
              <a:rPr lang="en-US" dirty="0"/>
              <a:t>The polymorphism in which compiler identifies which polymorphic form it has to execute at compile time itself is called as compile time polymorphism or early binding.</a:t>
            </a:r>
          </a:p>
          <a:p>
            <a:pPr fontAlgn="base"/>
            <a:r>
              <a:rPr lang="en-US" dirty="0"/>
              <a:t>Advantage of early binding is execution will be fast. Because everything about the method is known to compiler during compilation itself and disadvantage is lack of flexibility.</a:t>
            </a:r>
          </a:p>
          <a:p>
            <a:r>
              <a:rPr lang="en-US" dirty="0"/>
              <a:t>Examples of early binding are overloaded methods, overloaded operators and overridden methods that are called directly by using derived objects.</a:t>
            </a:r>
          </a:p>
        </p:txBody>
      </p:sp>
    </p:spTree>
    <p:extLst>
      <p:ext uri="{BB962C8B-B14F-4D97-AF65-F5344CB8AC3E}">
        <p14:creationId xmlns:p14="http://schemas.microsoft.com/office/powerpoint/2010/main" val="31917855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762000"/>
            <a:ext cx="7024744" cy="1143000"/>
          </a:xfrm>
        </p:spPr>
        <p:txBody>
          <a:bodyPr>
            <a:normAutofit fontScale="90000"/>
          </a:bodyPr>
          <a:lstStyle/>
          <a:p>
            <a:pPr fontAlgn="base"/>
            <a:r>
              <a:rPr lang="en-US" dirty="0"/>
              <a:t>Compile time Polymorphism or Early Binding</a:t>
            </a:r>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828801" y="1981200"/>
            <a:ext cx="5486399" cy="4495800"/>
          </a:xfrm>
          <a:prstGeom prst="rect">
            <a:avLst/>
          </a:prstGeom>
        </p:spPr>
      </p:pic>
    </p:spTree>
    <p:extLst>
      <p:ext uri="{BB962C8B-B14F-4D97-AF65-F5344CB8AC3E}">
        <p14:creationId xmlns:p14="http://schemas.microsoft.com/office/powerpoint/2010/main" val="8535896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762000"/>
            <a:ext cx="7024744" cy="1143000"/>
          </a:xfrm>
        </p:spPr>
        <p:txBody>
          <a:bodyPr>
            <a:normAutofit fontScale="90000"/>
          </a:bodyPr>
          <a:lstStyle/>
          <a:p>
            <a:pPr fontAlgn="base"/>
            <a:r>
              <a:rPr lang="en-US" dirty="0"/>
              <a:t>Runtime Polymorphism or Late Binding</a:t>
            </a:r>
          </a:p>
        </p:txBody>
      </p:sp>
      <p:sp>
        <p:nvSpPr>
          <p:cNvPr id="3" name="Content Placeholder 2"/>
          <p:cNvSpPr>
            <a:spLocks noGrp="1"/>
          </p:cNvSpPr>
          <p:nvPr>
            <p:ph idx="1"/>
          </p:nvPr>
        </p:nvSpPr>
        <p:spPr>
          <a:xfrm>
            <a:off x="762000" y="1828800"/>
            <a:ext cx="7696200" cy="4495800"/>
          </a:xfrm>
        </p:spPr>
        <p:txBody>
          <a:bodyPr/>
          <a:lstStyle/>
          <a:p>
            <a:pPr fontAlgn="base"/>
            <a:r>
              <a:rPr lang="en-US" dirty="0"/>
              <a:t>The polymorphism in which compiler identifies which polymorphic form to execute at runtime but not at compile time is called as runtime polymorphism or late binding.</a:t>
            </a:r>
          </a:p>
          <a:p>
            <a:pPr fontAlgn="base"/>
            <a:r>
              <a:rPr lang="en-US" dirty="0"/>
              <a:t>Advantage of late binding is flexibility and disadvantage is execution will be slow as compiler has to get the information about the method to execute at runtime.</a:t>
            </a:r>
          </a:p>
          <a:p>
            <a:pPr fontAlgn="base"/>
            <a:r>
              <a:rPr lang="en-US" dirty="0"/>
              <a:t>Example of late binding is overridden methods that are called using base class object</a:t>
            </a:r>
            <a:r>
              <a:rPr lang="en-US" dirty="0" smtClean="0"/>
              <a:t>.</a:t>
            </a:r>
            <a:endParaRPr lang="en-US" dirty="0"/>
          </a:p>
        </p:txBody>
      </p:sp>
    </p:spTree>
    <p:extLst>
      <p:ext uri="{BB962C8B-B14F-4D97-AF65-F5344CB8AC3E}">
        <p14:creationId xmlns:p14="http://schemas.microsoft.com/office/powerpoint/2010/main" val="37882141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762000"/>
            <a:ext cx="7024744" cy="1143000"/>
          </a:xfrm>
        </p:spPr>
        <p:txBody>
          <a:bodyPr>
            <a:normAutofit fontScale="90000"/>
          </a:bodyPr>
          <a:lstStyle/>
          <a:p>
            <a:pPr fontAlgn="base"/>
            <a:r>
              <a:rPr lang="en-US" dirty="0"/>
              <a:t>Runtime Polymorphism or Late Binding</a:t>
            </a:r>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314011" y="1905001"/>
            <a:ext cx="6458389" cy="4572000"/>
          </a:xfrm>
          <a:prstGeom prst="rect">
            <a:avLst/>
          </a:prstGeom>
        </p:spPr>
      </p:pic>
    </p:spTree>
    <p:extLst>
      <p:ext uri="{BB962C8B-B14F-4D97-AF65-F5344CB8AC3E}">
        <p14:creationId xmlns:p14="http://schemas.microsoft.com/office/powerpoint/2010/main" val="6817752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762000"/>
            <a:ext cx="7024744" cy="1143000"/>
          </a:xfrm>
        </p:spPr>
        <p:txBody>
          <a:bodyPr>
            <a:normAutofit/>
          </a:bodyPr>
          <a:lstStyle/>
          <a:p>
            <a:pPr fontAlgn="base"/>
            <a:endParaRPr lang="en-US"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8890" y="1066800"/>
            <a:ext cx="829411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49403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Method Overriding, Overloading and OOPS</a:t>
            </a:r>
            <a:endParaRPr lang="en-US" dirty="0"/>
          </a:p>
        </p:txBody>
      </p:sp>
      <p:sp>
        <p:nvSpPr>
          <p:cNvPr id="3" name="Content Placeholder 2"/>
          <p:cNvSpPr>
            <a:spLocks noGrp="1"/>
          </p:cNvSpPr>
          <p:nvPr>
            <p:ph idx="1"/>
          </p:nvPr>
        </p:nvSpPr>
        <p:spPr/>
        <p:txBody>
          <a:bodyPr>
            <a:normAutofit/>
          </a:bodyPr>
          <a:lstStyle/>
          <a:p>
            <a:pPr marL="68580" indent="0">
              <a:buNone/>
            </a:pPr>
            <a:r>
              <a:rPr lang="en-US" dirty="0" smtClean="0"/>
              <a:t>-</a:t>
            </a:r>
            <a:r>
              <a:rPr lang="en-US" dirty="0" err="1" smtClean="0"/>
              <a:t>Ishika</a:t>
            </a:r>
            <a:endParaRPr lang="en-US" dirty="0"/>
          </a:p>
        </p:txBody>
      </p:sp>
    </p:spTree>
    <p:extLst>
      <p:ext uri="{BB962C8B-B14F-4D97-AF65-F5344CB8AC3E}">
        <p14:creationId xmlns:p14="http://schemas.microsoft.com/office/powerpoint/2010/main" val="33107268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Method Overriding</a:t>
            </a:r>
          </a:p>
        </p:txBody>
      </p:sp>
      <p:sp>
        <p:nvSpPr>
          <p:cNvPr id="3" name="Content Placeholder 2"/>
          <p:cNvSpPr>
            <a:spLocks noGrp="1"/>
          </p:cNvSpPr>
          <p:nvPr>
            <p:ph idx="1"/>
          </p:nvPr>
        </p:nvSpPr>
        <p:spPr/>
        <p:txBody>
          <a:bodyPr>
            <a:normAutofit fontScale="92500"/>
          </a:bodyPr>
          <a:lstStyle/>
          <a:p>
            <a:r>
              <a:rPr lang="en-US" dirty="0"/>
              <a:t>Method overriding in C# is a feature like the virtual function in C++.</a:t>
            </a:r>
          </a:p>
          <a:p>
            <a:r>
              <a:rPr lang="en-US" dirty="0"/>
              <a:t>Method overriding is a feature that allows you to invoke functions (that have the same signatures) that belong to different classes in the same hierarchy of inheritance using the base class reference.</a:t>
            </a:r>
          </a:p>
          <a:p>
            <a:r>
              <a:rPr lang="en-US" dirty="0"/>
              <a:t>C# makes use of two keywords: virtual and overrides to accomplish Method overriding.</a:t>
            </a:r>
          </a:p>
        </p:txBody>
      </p:sp>
    </p:spTree>
    <p:extLst>
      <p:ext uri="{BB962C8B-B14F-4D97-AF65-F5344CB8AC3E}">
        <p14:creationId xmlns:p14="http://schemas.microsoft.com/office/powerpoint/2010/main" val="2001445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dirty="0"/>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838200"/>
            <a:ext cx="7477915" cy="552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50138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Interfaces and Abstract Classes</a:t>
            </a:r>
            <a:endParaRPr lang="en-US" dirty="0"/>
          </a:p>
        </p:txBody>
      </p:sp>
      <p:sp>
        <p:nvSpPr>
          <p:cNvPr id="3" name="Content Placeholder 2"/>
          <p:cNvSpPr>
            <a:spLocks noGrp="1"/>
          </p:cNvSpPr>
          <p:nvPr>
            <p:ph idx="1"/>
          </p:nvPr>
        </p:nvSpPr>
        <p:spPr/>
        <p:txBody>
          <a:bodyPr>
            <a:normAutofit/>
          </a:bodyPr>
          <a:lstStyle/>
          <a:p>
            <a:pPr marL="68580" indent="0">
              <a:buNone/>
            </a:pPr>
            <a:r>
              <a:rPr lang="en-US" dirty="0" smtClean="0"/>
              <a:t>-</a:t>
            </a:r>
            <a:r>
              <a:rPr lang="en-US" dirty="0" err="1" smtClean="0"/>
              <a:t>Ashutosh</a:t>
            </a:r>
            <a:endParaRPr lang="en-US" dirty="0"/>
          </a:p>
        </p:txBody>
      </p:sp>
    </p:spTree>
    <p:extLst>
      <p:ext uri="{BB962C8B-B14F-4D97-AF65-F5344CB8AC3E}">
        <p14:creationId xmlns:p14="http://schemas.microsoft.com/office/powerpoint/2010/main" val="188410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dirty="0"/>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2823" y="761977"/>
            <a:ext cx="7332977" cy="5638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96033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Method Overloading</a:t>
            </a:r>
          </a:p>
        </p:txBody>
      </p:sp>
      <p:sp>
        <p:nvSpPr>
          <p:cNvPr id="3" name="Content Placeholder 2"/>
          <p:cNvSpPr>
            <a:spLocks noGrp="1"/>
          </p:cNvSpPr>
          <p:nvPr>
            <p:ph idx="1"/>
          </p:nvPr>
        </p:nvSpPr>
        <p:spPr/>
        <p:txBody>
          <a:bodyPr>
            <a:normAutofit lnSpcReduction="10000"/>
          </a:bodyPr>
          <a:lstStyle/>
          <a:p>
            <a:r>
              <a:rPr lang="en-US" dirty="0"/>
              <a:t>The process of creating more than one method in a class with same name or creating a method in derived class with same name as a method in base class is called as method overloading.</a:t>
            </a:r>
          </a:p>
          <a:p>
            <a:r>
              <a:rPr lang="en-US" dirty="0"/>
              <a:t>While overloading methods, a rule to follow is the overloaded methods must differ either in number of arguments they take or the data type of at least one argument</a:t>
            </a:r>
            <a:r>
              <a:rPr lang="en-US" dirty="0" smtClean="0"/>
              <a:t>.</a:t>
            </a:r>
            <a:endParaRPr lang="en-US" dirty="0"/>
          </a:p>
        </p:txBody>
      </p:sp>
    </p:spTree>
    <p:extLst>
      <p:ext uri="{BB962C8B-B14F-4D97-AF65-F5344CB8AC3E}">
        <p14:creationId xmlns:p14="http://schemas.microsoft.com/office/powerpoint/2010/main" val="37008202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dirty="0"/>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400" y="762000"/>
            <a:ext cx="8048645"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57640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dirty="0"/>
          </a:p>
        </p:txBody>
      </p:sp>
      <p:sp>
        <p:nvSpPr>
          <p:cNvPr id="3" name="Content Placeholder 2"/>
          <p:cNvSpPr>
            <a:spLocks noGrp="1"/>
          </p:cNvSpPr>
          <p:nvPr>
            <p:ph idx="1"/>
          </p:nvPr>
        </p:nvSpPr>
        <p:spPr/>
        <p:txBody>
          <a:bodyPr/>
          <a:lstStyle/>
          <a:p>
            <a:endParaRPr lang="en-US"/>
          </a:p>
        </p:txBody>
      </p:sp>
      <p:pic>
        <p:nvPicPr>
          <p:cNvPr id="5" name="Picture 4" descr="C:\Users\Administrator\Documents\Lightshot\Screenshot_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838756"/>
            <a:ext cx="8153400" cy="5638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98241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5" descr="C:\Users\Administrator\Documents\Lightshot\Screenshot_1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1" y="816428"/>
            <a:ext cx="6934199" cy="5660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9249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dirty="0"/>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400" y="762000"/>
            <a:ext cx="8025949"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67874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Abstraction</a:t>
            </a:r>
          </a:p>
        </p:txBody>
      </p:sp>
      <p:sp>
        <p:nvSpPr>
          <p:cNvPr id="3" name="Content Placeholder 2"/>
          <p:cNvSpPr>
            <a:spLocks noGrp="1"/>
          </p:cNvSpPr>
          <p:nvPr>
            <p:ph idx="1"/>
          </p:nvPr>
        </p:nvSpPr>
        <p:spPr/>
        <p:txBody>
          <a:bodyPr>
            <a:noAutofit/>
          </a:bodyPr>
          <a:lstStyle/>
          <a:p>
            <a:r>
              <a:rPr lang="en-US" sz="1400" dirty="0"/>
              <a:t>The abstraction is done when we need to only inherit from a certain class, but not need to instantiate objects of that class. In such case the base</a:t>
            </a:r>
            <a:br>
              <a:rPr lang="en-US" sz="1400" dirty="0"/>
            </a:br>
            <a:r>
              <a:rPr lang="en-US" sz="1400" dirty="0"/>
              <a:t>class can be regarded as "Incomplete". Such classes are known as an “Abstract Base Class”.</a:t>
            </a:r>
          </a:p>
          <a:p>
            <a:endParaRPr lang="en-US" sz="1400" dirty="0"/>
          </a:p>
          <a:p>
            <a:r>
              <a:rPr lang="en-US" sz="1400" dirty="0"/>
              <a:t>An Abstract  Base class can not be instantiated; it means the object of that class can not be created.</a:t>
            </a:r>
          </a:p>
          <a:p>
            <a:endParaRPr lang="en-US" sz="1400" dirty="0"/>
          </a:p>
          <a:p>
            <a:r>
              <a:rPr lang="en-US" sz="1400" dirty="0"/>
              <a:t>Class having abstract keyword and having, abstract keyword with some of its methods (not all) is known as an Abstract Base Class</a:t>
            </a:r>
          </a:p>
          <a:p>
            <a:endParaRPr lang="en-US" sz="1400" dirty="0"/>
          </a:p>
          <a:p>
            <a:r>
              <a:rPr lang="en-US" sz="1400" dirty="0"/>
              <a:t>Class having Abstract keyword and having abstract keyword with all of its methods is known as pure Abstract Base Class.</a:t>
            </a:r>
          </a:p>
          <a:p>
            <a:endParaRPr lang="en-US" sz="1400" dirty="0"/>
          </a:p>
          <a:p>
            <a:r>
              <a:rPr lang="en-US" sz="1400" dirty="0"/>
              <a:t>An abstract class holds the methods but the actual implementation of those methods is made in derived class</a:t>
            </a:r>
            <a:r>
              <a:rPr lang="en-US" sz="1400" dirty="0" smtClean="0"/>
              <a:t>.</a:t>
            </a:r>
            <a:endParaRPr lang="en-US" sz="1400" dirty="0"/>
          </a:p>
        </p:txBody>
      </p:sp>
    </p:spTree>
    <p:extLst>
      <p:ext uri="{BB962C8B-B14F-4D97-AF65-F5344CB8AC3E}">
        <p14:creationId xmlns:p14="http://schemas.microsoft.com/office/powerpoint/2010/main" val="2241439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8800" y="1066800"/>
            <a:ext cx="3048000" cy="1332464"/>
          </a:xfrm>
        </p:spPr>
        <p:txBody>
          <a:bodyPr>
            <a:noAutofit/>
          </a:bodyPr>
          <a:lstStyle/>
          <a:p>
            <a:r>
              <a:rPr lang="en-US" sz="1400" dirty="0"/>
              <a:t>The output of this code would be as </a:t>
            </a:r>
            <a:br>
              <a:rPr lang="en-US" sz="1400" dirty="0"/>
            </a:br>
            <a:r>
              <a:rPr lang="en-US" sz="1400" dirty="0"/>
              <a:t/>
            </a:r>
            <a:br>
              <a:rPr lang="en-US" sz="1400" dirty="0"/>
            </a:br>
            <a:r>
              <a:rPr lang="en-US" sz="1400" dirty="0"/>
              <a:t>dog can eat</a:t>
            </a:r>
            <a:br>
              <a:rPr lang="en-US" sz="1400" dirty="0"/>
            </a:br>
            <a:r>
              <a:rPr lang="en-US" sz="1400" dirty="0"/>
              <a:t>dog can sound </a:t>
            </a:r>
            <a:br>
              <a:rPr lang="en-US" sz="1400" dirty="0"/>
            </a:br>
            <a:r>
              <a:rPr lang="en-US" sz="1400" dirty="0"/>
              <a:t/>
            </a:r>
            <a:br>
              <a:rPr lang="en-US" sz="1400" dirty="0"/>
            </a:br>
            <a:endParaRPr lang="en-US" sz="1400" dirty="0"/>
          </a:p>
        </p:txBody>
      </p:sp>
      <p:sp>
        <p:nvSpPr>
          <p:cNvPr id="3" name="Content Placeholder 2"/>
          <p:cNvSpPr>
            <a:spLocks noGrp="1"/>
          </p:cNvSpPr>
          <p:nvPr>
            <p:ph idx="1"/>
          </p:nvPr>
        </p:nvSpPr>
        <p:spPr>
          <a:xfrm>
            <a:off x="1043492" y="838200"/>
            <a:ext cx="4595307" cy="5486400"/>
          </a:xfrm>
        </p:spPr>
        <p:txBody>
          <a:bodyPr>
            <a:noAutofit/>
          </a:bodyPr>
          <a:lstStyle/>
          <a:p>
            <a:pPr marL="68580" indent="0">
              <a:buNone/>
            </a:pPr>
            <a:r>
              <a:rPr lang="en-US" sz="1400" dirty="0"/>
              <a:t> class program</a:t>
            </a:r>
            <a:br>
              <a:rPr lang="en-US" sz="1400" dirty="0"/>
            </a:br>
            <a:r>
              <a:rPr lang="en-US" sz="1400" dirty="0"/>
              <a:t>    {</a:t>
            </a:r>
            <a:br>
              <a:rPr lang="en-US" sz="1400" dirty="0"/>
            </a:br>
            <a:r>
              <a:rPr lang="en-US" sz="1400" dirty="0"/>
              <a:t>        abstract class animal</a:t>
            </a:r>
            <a:br>
              <a:rPr lang="en-US" sz="1400" dirty="0"/>
            </a:br>
            <a:r>
              <a:rPr lang="en-US" sz="1400" dirty="0"/>
              <a:t>        {</a:t>
            </a:r>
            <a:br>
              <a:rPr lang="en-US" sz="1400" dirty="0"/>
            </a:br>
            <a:r>
              <a:rPr lang="en-US" sz="1400" dirty="0"/>
              <a:t>            public abstract void eat();</a:t>
            </a:r>
            <a:br>
              <a:rPr lang="en-US" sz="1400" dirty="0"/>
            </a:br>
            <a:r>
              <a:rPr lang="en-US" sz="1400" dirty="0"/>
              <a:t>            public void sound()</a:t>
            </a:r>
            <a:br>
              <a:rPr lang="en-US" sz="1400" dirty="0"/>
            </a:br>
            <a:r>
              <a:rPr lang="en-US" sz="1400" dirty="0"/>
              <a:t>            {</a:t>
            </a:r>
            <a:br>
              <a:rPr lang="en-US" sz="1400" dirty="0"/>
            </a:br>
            <a:r>
              <a:rPr lang="en-US" sz="1400" dirty="0"/>
              <a:t>                </a:t>
            </a:r>
            <a:r>
              <a:rPr lang="en-US" sz="1400" dirty="0" err="1"/>
              <a:t>Console.WriteLine</a:t>
            </a:r>
            <a:r>
              <a:rPr lang="en-US" sz="1400" dirty="0"/>
              <a:t>("dog can sound");</a:t>
            </a:r>
            <a:br>
              <a:rPr lang="en-US" sz="1400" dirty="0"/>
            </a:br>
            <a:r>
              <a:rPr lang="en-US" sz="1400" dirty="0"/>
              <a:t>            }</a:t>
            </a:r>
            <a:br>
              <a:rPr lang="en-US" sz="1400" dirty="0"/>
            </a:br>
            <a:r>
              <a:rPr lang="en-US" sz="1400" dirty="0"/>
              <a:t>        }</a:t>
            </a:r>
            <a:br>
              <a:rPr lang="en-US" sz="1400" dirty="0"/>
            </a:br>
            <a:r>
              <a:rPr lang="en-US" sz="1400" dirty="0"/>
              <a:t>        class dog : animal</a:t>
            </a:r>
            <a:br>
              <a:rPr lang="en-US" sz="1400" dirty="0"/>
            </a:br>
            <a:r>
              <a:rPr lang="en-US" sz="1400" dirty="0"/>
              <a:t>        {</a:t>
            </a:r>
            <a:br>
              <a:rPr lang="en-US" sz="1400" dirty="0"/>
            </a:br>
            <a:r>
              <a:rPr lang="en-US" sz="1400" dirty="0"/>
              <a:t>            public override void eat() </a:t>
            </a:r>
            <a:r>
              <a:rPr lang="en-US" sz="1400" dirty="0" smtClean="0"/>
              <a:t>	{</a:t>
            </a:r>
            <a:r>
              <a:rPr lang="en-US" sz="1400" dirty="0"/>
              <a:t> </a:t>
            </a:r>
            <a:r>
              <a:rPr lang="en-US" sz="1400" dirty="0" err="1" smtClean="0"/>
              <a:t>Console.WriteLine</a:t>
            </a:r>
            <a:r>
              <a:rPr lang="en-US" sz="1400" dirty="0"/>
              <a:t>("dog can eat"); }</a:t>
            </a:r>
            <a:br>
              <a:rPr lang="en-US" sz="1400" dirty="0"/>
            </a:br>
            <a:r>
              <a:rPr lang="en-US" sz="1400" dirty="0"/>
              <a:t>        }</a:t>
            </a:r>
            <a:br>
              <a:rPr lang="en-US" sz="1400" dirty="0"/>
            </a:br>
            <a:r>
              <a:rPr lang="en-US" sz="1400" dirty="0"/>
              <a:t>        static void Main(string[] </a:t>
            </a:r>
            <a:r>
              <a:rPr lang="en-US" sz="1400" dirty="0" err="1"/>
              <a:t>args</a:t>
            </a:r>
            <a:r>
              <a:rPr lang="en-US" sz="1400" dirty="0"/>
              <a:t>)</a:t>
            </a:r>
            <a:br>
              <a:rPr lang="en-US" sz="1400" dirty="0"/>
            </a:br>
            <a:r>
              <a:rPr lang="en-US" sz="1400" dirty="0"/>
              <a:t>        {</a:t>
            </a:r>
            <a:br>
              <a:rPr lang="en-US" sz="1400" dirty="0"/>
            </a:br>
            <a:r>
              <a:rPr lang="en-US" sz="1400" dirty="0"/>
              <a:t>            dog </a:t>
            </a:r>
            <a:r>
              <a:rPr lang="en-US" sz="1400" dirty="0" err="1"/>
              <a:t>mydog</a:t>
            </a:r>
            <a:r>
              <a:rPr lang="en-US" sz="1400" dirty="0"/>
              <a:t> = new dog();</a:t>
            </a:r>
            <a:br>
              <a:rPr lang="en-US" sz="1400" dirty="0"/>
            </a:br>
            <a:r>
              <a:rPr lang="en-US" sz="1400" dirty="0"/>
              <a:t>            animal </a:t>
            </a:r>
            <a:r>
              <a:rPr lang="en-US" sz="1400" dirty="0" err="1"/>
              <a:t>thePet</a:t>
            </a:r>
            <a:r>
              <a:rPr lang="en-US" sz="1400" dirty="0"/>
              <a:t> = </a:t>
            </a:r>
            <a:r>
              <a:rPr lang="en-US" sz="1400" dirty="0" err="1"/>
              <a:t>mydog</a:t>
            </a:r>
            <a:r>
              <a:rPr lang="en-US" sz="1400" dirty="0"/>
              <a:t>;</a:t>
            </a:r>
            <a:br>
              <a:rPr lang="en-US" sz="1400" dirty="0"/>
            </a:br>
            <a:r>
              <a:rPr lang="en-US" sz="1400" dirty="0"/>
              <a:t>            </a:t>
            </a:r>
            <a:r>
              <a:rPr lang="en-US" sz="1400" dirty="0" err="1"/>
              <a:t>thePet.eat</a:t>
            </a:r>
            <a:r>
              <a:rPr lang="en-US" sz="1400" dirty="0"/>
              <a:t>();</a:t>
            </a:r>
            <a:br>
              <a:rPr lang="en-US" sz="1400" dirty="0"/>
            </a:br>
            <a:r>
              <a:rPr lang="en-US" sz="1400" dirty="0"/>
              <a:t>            </a:t>
            </a:r>
            <a:r>
              <a:rPr lang="en-US" sz="1400" dirty="0" err="1"/>
              <a:t>mydog.sound</a:t>
            </a:r>
            <a:r>
              <a:rPr lang="en-US" sz="1400" dirty="0"/>
              <a:t>();</a:t>
            </a:r>
            <a:br>
              <a:rPr lang="en-US" sz="1400" dirty="0"/>
            </a:br>
            <a:r>
              <a:rPr lang="en-US" sz="1400" dirty="0"/>
              <a:t>        }</a:t>
            </a:r>
            <a:br>
              <a:rPr lang="en-US" sz="1400" dirty="0"/>
            </a:br>
            <a:r>
              <a:rPr lang="en-US" sz="1400" dirty="0"/>
              <a:t>    }</a:t>
            </a:r>
          </a:p>
          <a:p>
            <a:endParaRPr lang="en-US" sz="1400" dirty="0"/>
          </a:p>
        </p:txBody>
      </p:sp>
    </p:spTree>
    <p:extLst>
      <p:ext uri="{BB962C8B-B14F-4D97-AF65-F5344CB8AC3E}">
        <p14:creationId xmlns:p14="http://schemas.microsoft.com/office/powerpoint/2010/main" val="11233164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648736"/>
          </a:xfrm>
        </p:spPr>
        <p:txBody>
          <a:bodyPr>
            <a:normAutofit fontScale="90000"/>
          </a:bodyPr>
          <a:lstStyle/>
          <a:p>
            <a:r>
              <a:rPr lang="en-US" dirty="0"/>
              <a:t>Polymorphism</a:t>
            </a:r>
          </a:p>
        </p:txBody>
      </p:sp>
      <p:sp>
        <p:nvSpPr>
          <p:cNvPr id="3" name="Content Placeholder 2"/>
          <p:cNvSpPr>
            <a:spLocks noGrp="1"/>
          </p:cNvSpPr>
          <p:nvPr>
            <p:ph idx="1"/>
          </p:nvPr>
        </p:nvSpPr>
        <p:spPr>
          <a:xfrm>
            <a:off x="1043492" y="1676400"/>
            <a:ext cx="6777317" cy="4156229"/>
          </a:xfrm>
        </p:spPr>
        <p:txBody>
          <a:bodyPr>
            <a:noAutofit/>
          </a:bodyPr>
          <a:lstStyle/>
          <a:p>
            <a:r>
              <a:rPr lang="en-US" sz="1400" dirty="0"/>
              <a:t>It allows you to invoke methods of derived class through base class reference during runtime.</a:t>
            </a:r>
          </a:p>
          <a:p>
            <a:pPr marL="0" indent="0">
              <a:buNone/>
            </a:pPr>
            <a:endParaRPr lang="en-US" sz="1400" dirty="0"/>
          </a:p>
          <a:p>
            <a:r>
              <a:rPr lang="en-US" sz="1400" dirty="0"/>
              <a:t>It has the ability for classes to provide different implementations of methods that are called through the same name.</a:t>
            </a:r>
          </a:p>
          <a:p>
            <a:r>
              <a:rPr lang="en-US" sz="1400" b="1" dirty="0"/>
              <a:t>Polymorphism is of two types:</a:t>
            </a:r>
            <a:r>
              <a:rPr lang="en-US" sz="1400" dirty="0"/>
              <a:t> </a:t>
            </a:r>
          </a:p>
          <a:p>
            <a:pPr marL="0" indent="0">
              <a:buNone/>
            </a:pPr>
            <a:r>
              <a:rPr lang="en-US" sz="1400" dirty="0"/>
              <a:t>                     Compile time polymorphism/Overloading</a:t>
            </a:r>
          </a:p>
          <a:p>
            <a:pPr marL="0" indent="0">
              <a:buNone/>
            </a:pPr>
            <a:r>
              <a:rPr lang="en-US" sz="1400" dirty="0"/>
              <a:t>                      Runtime polymorphism/Overriding</a:t>
            </a:r>
          </a:p>
          <a:p>
            <a:pPr marL="0" indent="0">
              <a:buNone/>
            </a:pPr>
            <a:endParaRPr lang="en-US" sz="1400" dirty="0"/>
          </a:p>
          <a:p>
            <a:r>
              <a:rPr lang="en-US" sz="1400" dirty="0"/>
              <a:t> Compile time polymorphism is method and operators overloading. It is also called early binding . In method overloading method performs the different task at the different input parameters.</a:t>
            </a:r>
          </a:p>
          <a:p>
            <a:endParaRPr lang="en-US" sz="1400" dirty="0"/>
          </a:p>
          <a:p>
            <a:r>
              <a:rPr lang="en-US" sz="1400" dirty="0"/>
              <a:t>Runtime time polymorphism is done using inheritance and virtual functions. Method overriding is called runtime polymorphism.</a:t>
            </a:r>
          </a:p>
          <a:p>
            <a:pPr marL="0" indent="0">
              <a:buNone/>
            </a:pPr>
            <a:endParaRPr lang="en-US" sz="1400" dirty="0"/>
          </a:p>
          <a:p>
            <a:r>
              <a:rPr lang="en-US" sz="1400" dirty="0"/>
              <a:t>When </a:t>
            </a:r>
            <a:r>
              <a:rPr lang="en-US" sz="1400" b="1" dirty="0"/>
              <a:t>overriding</a:t>
            </a:r>
            <a:r>
              <a:rPr lang="en-US" sz="1400" dirty="0"/>
              <a:t> a method, you change the behavior of the method for the derived class. </a:t>
            </a:r>
            <a:r>
              <a:rPr lang="en-US" sz="1400" b="1" dirty="0"/>
              <a:t>Overloading</a:t>
            </a:r>
            <a:r>
              <a:rPr lang="en-US" sz="1400" dirty="0"/>
              <a:t> a method simply involves having another method with the same prototype.</a:t>
            </a:r>
          </a:p>
          <a:p>
            <a:endParaRPr lang="en-US" sz="1400" dirty="0"/>
          </a:p>
          <a:p>
            <a:pPr marL="0" indent="0">
              <a:buNone/>
            </a:pPr>
            <a:endParaRPr lang="en-US" sz="1400" dirty="0"/>
          </a:p>
          <a:p>
            <a:pPr marL="0" indent="0">
              <a:buNone/>
            </a:pPr>
            <a:endParaRPr lang="en-US" sz="1400" dirty="0"/>
          </a:p>
          <a:p>
            <a:endParaRPr lang="en-US" sz="1400" dirty="0"/>
          </a:p>
        </p:txBody>
      </p:sp>
    </p:spTree>
    <p:extLst>
      <p:ext uri="{BB962C8B-B14F-4D97-AF65-F5344CB8AC3E}">
        <p14:creationId xmlns:p14="http://schemas.microsoft.com/office/powerpoint/2010/main" val="23230143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648736"/>
          </a:xfrm>
        </p:spPr>
        <p:txBody>
          <a:bodyPr>
            <a:normAutofit fontScale="90000"/>
          </a:bodyPr>
          <a:lstStyle/>
          <a:p>
            <a:r>
              <a:rPr lang="en-US" dirty="0"/>
              <a:t>Encapsulation</a:t>
            </a:r>
          </a:p>
        </p:txBody>
      </p:sp>
      <p:sp>
        <p:nvSpPr>
          <p:cNvPr id="3" name="Content Placeholder 2"/>
          <p:cNvSpPr>
            <a:spLocks noGrp="1"/>
          </p:cNvSpPr>
          <p:nvPr>
            <p:ph idx="1"/>
          </p:nvPr>
        </p:nvSpPr>
        <p:spPr>
          <a:xfrm>
            <a:off x="1043492" y="1676400"/>
            <a:ext cx="6777317" cy="4156229"/>
          </a:xfrm>
        </p:spPr>
        <p:txBody>
          <a:bodyPr>
            <a:noAutofit/>
          </a:bodyPr>
          <a:lstStyle/>
          <a:p>
            <a:endParaRPr lang="en-US" b="1" dirty="0"/>
          </a:p>
          <a:p>
            <a:endParaRPr lang="en-US" b="1" dirty="0"/>
          </a:p>
          <a:p>
            <a:r>
              <a:rPr lang="en-US" b="1" dirty="0"/>
              <a:t>Encapsulation</a:t>
            </a:r>
            <a:r>
              <a:rPr lang="en-US" dirty="0"/>
              <a:t> is defined 'as the process of enclosing one or more items within a physical or logical package'.</a:t>
            </a:r>
          </a:p>
          <a:p>
            <a:endParaRPr lang="en-US" dirty="0"/>
          </a:p>
          <a:p>
            <a:pPr marL="0" indent="0">
              <a:buNone/>
            </a:pPr>
            <a:endParaRPr lang="en-US" dirty="0"/>
          </a:p>
          <a:p>
            <a:r>
              <a:rPr lang="en-US" dirty="0"/>
              <a:t>Encapsulation is implemented by using </a:t>
            </a:r>
            <a:r>
              <a:rPr lang="en-US" b="1" dirty="0"/>
              <a:t>access </a:t>
            </a:r>
            <a:r>
              <a:rPr lang="en-US" b="1" dirty="0" err="1"/>
              <a:t>specifiers</a:t>
            </a:r>
            <a:r>
              <a:rPr lang="en-US" dirty="0"/>
              <a:t>.</a:t>
            </a:r>
          </a:p>
        </p:txBody>
      </p:sp>
    </p:spTree>
    <p:extLst>
      <p:ext uri="{BB962C8B-B14F-4D97-AF65-F5344CB8AC3E}">
        <p14:creationId xmlns:p14="http://schemas.microsoft.com/office/powerpoint/2010/main" val="7926898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85800"/>
            <a:ext cx="7024744" cy="724936"/>
          </a:xfrm>
        </p:spPr>
        <p:txBody>
          <a:bodyPr>
            <a:normAutofit/>
          </a:bodyPr>
          <a:lstStyle/>
          <a:p>
            <a:r>
              <a:rPr lang="en-US" dirty="0"/>
              <a:t>Interfaces</a:t>
            </a:r>
          </a:p>
        </p:txBody>
      </p:sp>
      <p:sp>
        <p:nvSpPr>
          <p:cNvPr id="3" name="Content Placeholder 2"/>
          <p:cNvSpPr>
            <a:spLocks noGrp="1"/>
          </p:cNvSpPr>
          <p:nvPr>
            <p:ph idx="1"/>
          </p:nvPr>
        </p:nvSpPr>
        <p:spPr>
          <a:xfrm>
            <a:off x="609600" y="1524000"/>
            <a:ext cx="7848600" cy="4572000"/>
          </a:xfrm>
        </p:spPr>
        <p:txBody>
          <a:bodyPr>
            <a:noAutofit/>
          </a:bodyPr>
          <a:lstStyle/>
          <a:p>
            <a:r>
              <a:rPr lang="en-US" sz="1600" dirty="0"/>
              <a:t>We create interfaces using </a:t>
            </a:r>
            <a:r>
              <a:rPr lang="en-US" sz="1600" i="1" dirty="0"/>
              <a:t>Interface </a:t>
            </a:r>
            <a:r>
              <a:rPr lang="en-US" sz="1600" dirty="0"/>
              <a:t>Keyword. Just like classes interfaces also contains properties, methods, delegates or events, but only declarations and no implementations.</a:t>
            </a:r>
          </a:p>
          <a:p>
            <a:r>
              <a:rPr lang="en-US" sz="1600" dirty="0"/>
              <a:t>It is a compile time error to provide implementations in any interface.</a:t>
            </a:r>
          </a:p>
          <a:p>
            <a:r>
              <a:rPr lang="en-US" sz="1600" dirty="0"/>
              <a:t>Public by default , they don’t allow explicit  access modifiers.</a:t>
            </a:r>
          </a:p>
          <a:p>
            <a:r>
              <a:rPr lang="en-US" sz="1600" dirty="0"/>
              <a:t>Interfaces cannot contain fields.</a:t>
            </a:r>
          </a:p>
          <a:p>
            <a:r>
              <a:rPr lang="en-US" sz="1600" dirty="0"/>
              <a:t>If a class or a </a:t>
            </a:r>
            <a:r>
              <a:rPr lang="en-US" sz="1600" dirty="0" err="1"/>
              <a:t>struct</a:t>
            </a:r>
            <a:r>
              <a:rPr lang="en-US" sz="1600" dirty="0"/>
              <a:t> inherits from an interface, it must provide implementations for all interface members. Otherwise, we get a compiler error.</a:t>
            </a:r>
          </a:p>
          <a:p>
            <a:r>
              <a:rPr lang="en-US" sz="1600" dirty="0"/>
              <a:t>A class or </a:t>
            </a:r>
            <a:r>
              <a:rPr lang="en-US" sz="1600" dirty="0" err="1"/>
              <a:t>struct</a:t>
            </a:r>
            <a:r>
              <a:rPr lang="en-US" sz="1600" dirty="0"/>
              <a:t> can inherit from more than one interface at the same time, but whereas, a class cannot inherit from more than one class at the same time.</a:t>
            </a:r>
          </a:p>
          <a:p>
            <a:r>
              <a:rPr lang="en-US" sz="1600" dirty="0"/>
              <a:t>Interfaces can inherit from other interfaces. A Class that inherits this interface must provide implementation for all interface members in the entire interface inheritance chain. </a:t>
            </a:r>
          </a:p>
          <a:p>
            <a:r>
              <a:rPr lang="en-US" sz="1600" dirty="0"/>
              <a:t>We cannot create an instance of an interface, but an interface reference variable can point to a derived class object.</a:t>
            </a:r>
          </a:p>
          <a:p>
            <a:pPr marL="68580" indent="0">
              <a:buNone/>
            </a:pPr>
            <a:endParaRPr lang="en-US" sz="1600" dirty="0"/>
          </a:p>
        </p:txBody>
      </p:sp>
    </p:spTree>
    <p:extLst>
      <p:ext uri="{BB962C8B-B14F-4D97-AF65-F5344CB8AC3E}">
        <p14:creationId xmlns:p14="http://schemas.microsoft.com/office/powerpoint/2010/main" val="19906300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648736"/>
          </a:xfrm>
        </p:spPr>
        <p:txBody>
          <a:bodyPr>
            <a:normAutofit fontScale="90000"/>
          </a:bodyPr>
          <a:lstStyle/>
          <a:p>
            <a:r>
              <a:rPr lang="en-US" dirty="0"/>
              <a:t>Public Access </a:t>
            </a:r>
            <a:r>
              <a:rPr lang="en-US" dirty="0" err="1"/>
              <a:t>Specifier</a:t>
            </a:r>
            <a:endParaRPr lang="en-US" dirty="0"/>
          </a:p>
        </p:txBody>
      </p:sp>
      <p:sp>
        <p:nvSpPr>
          <p:cNvPr id="3" name="Content Placeholder 2"/>
          <p:cNvSpPr>
            <a:spLocks noGrp="1"/>
          </p:cNvSpPr>
          <p:nvPr>
            <p:ph idx="1"/>
          </p:nvPr>
        </p:nvSpPr>
        <p:spPr>
          <a:xfrm>
            <a:off x="1043492" y="1676400"/>
            <a:ext cx="6777317" cy="4156229"/>
          </a:xfrm>
        </p:spPr>
        <p:txBody>
          <a:bodyPr>
            <a:noAutofit/>
          </a:bodyPr>
          <a:lstStyle/>
          <a:p>
            <a:r>
              <a:rPr lang="en-US" dirty="0"/>
              <a:t>Public access  </a:t>
            </a:r>
            <a:r>
              <a:rPr lang="en-US" dirty="0" err="1"/>
              <a:t>specifier</a:t>
            </a:r>
            <a:r>
              <a:rPr lang="en-US" dirty="0"/>
              <a:t>  allows a class to expose its member variables and member functions to other functions and objects.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2971800"/>
            <a:ext cx="5410200" cy="3416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7662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648736"/>
          </a:xfrm>
        </p:spPr>
        <p:txBody>
          <a:bodyPr>
            <a:normAutofit fontScale="90000"/>
          </a:bodyPr>
          <a:lstStyle/>
          <a:p>
            <a:r>
              <a:rPr lang="en-US" dirty="0"/>
              <a:t>Private Access </a:t>
            </a:r>
            <a:r>
              <a:rPr lang="en-US" dirty="0" err="1"/>
              <a:t>Specifier</a:t>
            </a:r>
            <a:endParaRPr lang="en-US" dirty="0"/>
          </a:p>
        </p:txBody>
      </p:sp>
      <p:sp>
        <p:nvSpPr>
          <p:cNvPr id="3" name="Content Placeholder 2"/>
          <p:cNvSpPr>
            <a:spLocks noGrp="1"/>
          </p:cNvSpPr>
          <p:nvPr>
            <p:ph idx="1"/>
          </p:nvPr>
        </p:nvSpPr>
        <p:spPr>
          <a:xfrm>
            <a:off x="1043492" y="1676400"/>
            <a:ext cx="6777317" cy="4156229"/>
          </a:xfrm>
        </p:spPr>
        <p:txBody>
          <a:bodyPr>
            <a:noAutofit/>
          </a:bodyPr>
          <a:lstStyle/>
          <a:p>
            <a:r>
              <a:rPr lang="en-US" sz="1800" dirty="0"/>
              <a:t>Private access </a:t>
            </a:r>
            <a:r>
              <a:rPr lang="en-US" sz="1800" dirty="0" err="1"/>
              <a:t>specifier</a:t>
            </a:r>
            <a:r>
              <a:rPr lang="en-US" sz="1800" dirty="0"/>
              <a:t> allows a class to hide its member variables and member functions from other functions and objects. Only functions of the same class can access its private members. Even an instance of a class cannot access its private members.</a:t>
            </a:r>
          </a:p>
          <a:p>
            <a:endParaRPr lang="en-US" sz="1800"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3159234"/>
            <a:ext cx="5486400" cy="3241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6910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648736"/>
          </a:xfrm>
        </p:spPr>
        <p:txBody>
          <a:bodyPr>
            <a:normAutofit fontScale="90000"/>
          </a:bodyPr>
          <a:lstStyle/>
          <a:p>
            <a:r>
              <a:rPr lang="en-US" dirty="0"/>
              <a:t>Protected Access </a:t>
            </a:r>
            <a:r>
              <a:rPr lang="en-US" dirty="0" err="1"/>
              <a:t>Specifier</a:t>
            </a:r>
            <a:endParaRPr lang="en-US" dirty="0"/>
          </a:p>
        </p:txBody>
      </p:sp>
      <p:sp>
        <p:nvSpPr>
          <p:cNvPr id="3" name="Content Placeholder 2"/>
          <p:cNvSpPr>
            <a:spLocks noGrp="1"/>
          </p:cNvSpPr>
          <p:nvPr>
            <p:ph idx="1"/>
          </p:nvPr>
        </p:nvSpPr>
        <p:spPr>
          <a:xfrm>
            <a:off x="1043492" y="1676400"/>
            <a:ext cx="6777317" cy="4156229"/>
          </a:xfrm>
        </p:spPr>
        <p:txBody>
          <a:bodyPr>
            <a:noAutofit/>
          </a:bodyPr>
          <a:lstStyle/>
          <a:p>
            <a:r>
              <a:rPr lang="en-US" dirty="0"/>
              <a:t>Protected access </a:t>
            </a:r>
            <a:r>
              <a:rPr lang="en-US" dirty="0" err="1"/>
              <a:t>specifier</a:t>
            </a:r>
            <a:r>
              <a:rPr lang="en-US" dirty="0"/>
              <a:t> allows a child class to access the member variables and member functions of its base class. This way it helps in implementing inheritance. </a:t>
            </a:r>
          </a:p>
        </p:txBody>
      </p:sp>
    </p:spTree>
    <p:extLst>
      <p:ext uri="{BB962C8B-B14F-4D97-AF65-F5344CB8AC3E}">
        <p14:creationId xmlns:p14="http://schemas.microsoft.com/office/powerpoint/2010/main" val="14266733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648736"/>
          </a:xfrm>
        </p:spPr>
        <p:txBody>
          <a:bodyPr>
            <a:normAutofit fontScale="90000"/>
          </a:bodyPr>
          <a:lstStyle/>
          <a:p>
            <a:r>
              <a:rPr lang="en-US" dirty="0" smtClean="0"/>
              <a:t>Inheritance</a:t>
            </a:r>
            <a:endParaRPr lang="en-US" dirty="0"/>
          </a:p>
        </p:txBody>
      </p:sp>
      <p:sp>
        <p:nvSpPr>
          <p:cNvPr id="3" name="Content Placeholder 2"/>
          <p:cNvSpPr>
            <a:spLocks noGrp="1"/>
          </p:cNvSpPr>
          <p:nvPr>
            <p:ph idx="1"/>
          </p:nvPr>
        </p:nvSpPr>
        <p:spPr>
          <a:xfrm>
            <a:off x="1043492" y="1676400"/>
            <a:ext cx="6777317" cy="4156229"/>
          </a:xfrm>
        </p:spPr>
        <p:txBody>
          <a:bodyPr>
            <a:noAutofit/>
          </a:bodyPr>
          <a:lstStyle/>
          <a:p>
            <a:r>
              <a:rPr lang="en-US" sz="2000" i="1" dirty="0"/>
              <a:t>Inheritance</a:t>
            </a:r>
            <a:r>
              <a:rPr lang="en-US" sz="2000" dirty="0"/>
              <a:t> is one of the fundamental attributes of object-oriented programming. It allows you to define a child class that reuses ,extends, or modifies the behavior of a parent class.</a:t>
            </a:r>
          </a:p>
          <a:p>
            <a:r>
              <a:rPr lang="en-US" sz="2000" dirty="0"/>
              <a:t>C# and .NET core support </a:t>
            </a:r>
            <a:r>
              <a:rPr lang="en-US" sz="2000" i="1" dirty="0"/>
              <a:t>single inheritance</a:t>
            </a:r>
            <a:r>
              <a:rPr lang="en-US" sz="2000" dirty="0"/>
              <a:t> only.</a:t>
            </a:r>
          </a:p>
          <a:p>
            <a:r>
              <a:rPr lang="en-US" sz="2000" dirty="0"/>
              <a:t>Private members  can’t be used in derived classes.</a:t>
            </a:r>
          </a:p>
          <a:p>
            <a:r>
              <a:rPr lang="en-US" sz="2000" dirty="0"/>
              <a:t>Protected members are visible only in derived classes.</a:t>
            </a:r>
          </a:p>
          <a:p>
            <a:r>
              <a:rPr lang="en-US" sz="2000" dirty="0"/>
              <a:t>Public members are visible everywhere.</a:t>
            </a:r>
          </a:p>
        </p:txBody>
      </p:sp>
    </p:spTree>
    <p:extLst>
      <p:ext uri="{BB962C8B-B14F-4D97-AF65-F5344CB8AC3E}">
        <p14:creationId xmlns:p14="http://schemas.microsoft.com/office/powerpoint/2010/main" val="371948030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1027664"/>
            <a:ext cx="7024744" cy="648736"/>
          </a:xfrm>
        </p:spPr>
        <p:txBody>
          <a:bodyPr>
            <a:normAutofit fontScale="90000"/>
          </a:bodyPr>
          <a:lstStyle/>
          <a:p>
            <a:endParaRPr lang="en-US" dirty="0"/>
          </a:p>
        </p:txBody>
      </p:sp>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1218" y="1371600"/>
            <a:ext cx="7998216"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15637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027664"/>
            <a:ext cx="7153834" cy="1334536"/>
          </a:xfrm>
        </p:spPr>
        <p:txBody>
          <a:bodyPr>
            <a:normAutofit/>
          </a:bodyPr>
          <a:lstStyle/>
          <a:p>
            <a:r>
              <a:rPr lang="en-US" dirty="0" smtClean="0"/>
              <a:t>Array and Collections; Inheritance Prevention</a:t>
            </a:r>
            <a:endParaRPr lang="en-US" dirty="0"/>
          </a:p>
        </p:txBody>
      </p:sp>
      <p:sp>
        <p:nvSpPr>
          <p:cNvPr id="3" name="Content Placeholder 2"/>
          <p:cNvSpPr>
            <a:spLocks noGrp="1"/>
          </p:cNvSpPr>
          <p:nvPr>
            <p:ph idx="1"/>
          </p:nvPr>
        </p:nvSpPr>
        <p:spPr>
          <a:xfrm>
            <a:off x="609600" y="2286000"/>
            <a:ext cx="8001000" cy="4038600"/>
          </a:xfrm>
        </p:spPr>
        <p:txBody>
          <a:bodyPr>
            <a:normAutofit/>
          </a:bodyPr>
          <a:lstStyle/>
          <a:p>
            <a:pPr marL="68580" indent="0">
              <a:buNone/>
            </a:pPr>
            <a:r>
              <a:rPr lang="en-US" dirty="0" smtClean="0"/>
              <a:t>   -</a:t>
            </a:r>
            <a:r>
              <a:rPr lang="en-US" dirty="0" err="1" smtClean="0"/>
              <a:t>Vikash</a:t>
            </a:r>
            <a:endParaRPr lang="en-US" dirty="0"/>
          </a:p>
        </p:txBody>
      </p:sp>
    </p:spTree>
    <p:extLst>
      <p:ext uri="{BB962C8B-B14F-4D97-AF65-F5344CB8AC3E}">
        <p14:creationId xmlns:p14="http://schemas.microsoft.com/office/powerpoint/2010/main" val="33834358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0"/>
            <a:ext cx="7153834" cy="609600"/>
          </a:xfrm>
        </p:spPr>
        <p:txBody>
          <a:bodyPr>
            <a:normAutofit fontScale="90000"/>
          </a:bodyPr>
          <a:lstStyle/>
          <a:p>
            <a:r>
              <a:rPr lang="en-US" dirty="0"/>
              <a:t>Arrays and Collections</a:t>
            </a:r>
          </a:p>
        </p:txBody>
      </p:sp>
      <p:sp>
        <p:nvSpPr>
          <p:cNvPr id="3" name="Content Placeholder 2"/>
          <p:cNvSpPr>
            <a:spLocks noGrp="1"/>
          </p:cNvSpPr>
          <p:nvPr>
            <p:ph idx="1"/>
          </p:nvPr>
        </p:nvSpPr>
        <p:spPr>
          <a:xfrm>
            <a:off x="609600" y="1371600"/>
            <a:ext cx="8001000" cy="4953000"/>
          </a:xfrm>
        </p:spPr>
        <p:txBody>
          <a:bodyPr>
            <a:normAutofit/>
          </a:bodyPr>
          <a:lstStyle/>
          <a:p>
            <a:r>
              <a:rPr lang="en-US" b="1" u="sng" dirty="0" smtClean="0"/>
              <a:t>Arrays:</a:t>
            </a:r>
            <a:endParaRPr lang="en-US" b="1" u="sng" dirty="0"/>
          </a:p>
          <a:p>
            <a:pPr marL="68580" indent="0">
              <a:buNone/>
            </a:pPr>
            <a:r>
              <a:rPr lang="en-US" dirty="0" smtClean="0"/>
              <a:t>An </a:t>
            </a:r>
            <a:r>
              <a:rPr lang="en-US" dirty="0"/>
              <a:t>array is an indexed collection of objects  Arrays are collections of objects of the same type</a:t>
            </a:r>
            <a:r>
              <a:rPr lang="en-US" dirty="0" smtClean="0"/>
              <a:t>. Arrays </a:t>
            </a:r>
            <a:r>
              <a:rPr lang="en-US" dirty="0"/>
              <a:t>can be almost any length, they can be used to store thousands or even millions of objects, but the size must be decided when the array is created. Each item in the array is accessed by an index, which is just a number that indicates the position or slot where the object is stored in the array. Arrays can be used to store both </a:t>
            </a:r>
            <a:r>
              <a:rPr lang="en-US" u="sng" dirty="0">
                <a:hlinkClick r:id="rId2"/>
              </a:rPr>
              <a:t>Reference Types</a:t>
            </a:r>
            <a:r>
              <a:rPr lang="en-US" dirty="0"/>
              <a:t> and </a:t>
            </a:r>
            <a:r>
              <a:rPr lang="en-US" u="sng" dirty="0">
                <a:hlinkClick r:id="rId3"/>
              </a:rPr>
              <a:t>Value Types</a:t>
            </a:r>
            <a:r>
              <a:rPr lang="en-US" dirty="0"/>
              <a:t>.</a:t>
            </a:r>
          </a:p>
          <a:p>
            <a:pPr marL="68580" indent="0">
              <a:buNone/>
            </a:pPr>
            <a:endParaRPr lang="en-US" dirty="0"/>
          </a:p>
        </p:txBody>
      </p:sp>
    </p:spTree>
    <p:extLst>
      <p:ext uri="{BB962C8B-B14F-4D97-AF65-F5344CB8AC3E}">
        <p14:creationId xmlns:p14="http://schemas.microsoft.com/office/powerpoint/2010/main" val="72498009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0"/>
            <a:ext cx="7153834" cy="609600"/>
          </a:xfrm>
        </p:spPr>
        <p:txBody>
          <a:bodyPr>
            <a:normAutofit fontScale="90000"/>
          </a:bodyPr>
          <a:lstStyle/>
          <a:p>
            <a:r>
              <a:rPr lang="en-US" dirty="0"/>
              <a:t>Arrays and Collections</a:t>
            </a:r>
          </a:p>
        </p:txBody>
      </p:sp>
      <p:sp>
        <p:nvSpPr>
          <p:cNvPr id="3" name="Content Placeholder 2"/>
          <p:cNvSpPr>
            <a:spLocks noGrp="1"/>
          </p:cNvSpPr>
          <p:nvPr>
            <p:ph idx="1"/>
          </p:nvPr>
        </p:nvSpPr>
        <p:spPr>
          <a:xfrm>
            <a:off x="609600" y="1371600"/>
            <a:ext cx="8001000" cy="4953000"/>
          </a:xfrm>
        </p:spPr>
        <p:txBody>
          <a:bodyPr>
            <a:normAutofit/>
          </a:bodyPr>
          <a:lstStyle/>
          <a:p>
            <a:r>
              <a:rPr lang="en-US" b="1" u="sng" dirty="0"/>
              <a:t>Single-Dimensional </a:t>
            </a:r>
            <a:r>
              <a:rPr lang="en-US" b="1" u="sng" dirty="0" smtClean="0"/>
              <a:t>Arrays:</a:t>
            </a:r>
            <a:endParaRPr lang="en-US" b="1" u="sng" dirty="0"/>
          </a:p>
          <a:p>
            <a:pPr marL="68580" indent="0">
              <a:buNone/>
            </a:pPr>
            <a:r>
              <a:rPr lang="en-US" dirty="0" smtClean="0"/>
              <a:t>A </a:t>
            </a:r>
            <a:r>
              <a:rPr lang="en-US" dirty="0"/>
              <a:t>single-dimensional array of objects is declared like this:</a:t>
            </a:r>
          </a:p>
          <a:p>
            <a:pPr marL="68580" indent="0">
              <a:buNone/>
            </a:pPr>
            <a:r>
              <a:rPr lang="en-US" dirty="0"/>
              <a:t>     type[] </a:t>
            </a:r>
            <a:r>
              <a:rPr lang="en-US" dirty="0" err="1"/>
              <a:t>arrayName</a:t>
            </a:r>
            <a:r>
              <a:rPr lang="en-US" dirty="0" smtClean="0"/>
              <a:t>;</a:t>
            </a:r>
          </a:p>
          <a:p>
            <a:pPr marL="68580" indent="0">
              <a:buNone/>
            </a:pPr>
            <a:r>
              <a:rPr lang="en-US" dirty="0"/>
              <a:t>	</a:t>
            </a:r>
            <a:endParaRPr lang="en-US" dirty="0" smtClean="0"/>
          </a:p>
          <a:p>
            <a:pPr marL="68580" indent="0">
              <a:buNone/>
            </a:pPr>
            <a:r>
              <a:rPr lang="en-US" dirty="0"/>
              <a:t> </a:t>
            </a:r>
            <a:r>
              <a:rPr lang="en-US" dirty="0" smtClean="0"/>
              <a:t>     </a:t>
            </a:r>
            <a:r>
              <a:rPr lang="en-US" dirty="0" err="1" smtClean="0"/>
              <a:t>int</a:t>
            </a:r>
            <a:r>
              <a:rPr lang="en-US" dirty="0"/>
              <a:t>[] array = new </a:t>
            </a:r>
            <a:r>
              <a:rPr lang="en-US" dirty="0" err="1"/>
              <a:t>int</a:t>
            </a:r>
            <a:r>
              <a:rPr lang="en-US" dirty="0"/>
              <a:t>[5</a:t>
            </a:r>
            <a:r>
              <a:rPr lang="en-US" dirty="0" smtClean="0"/>
              <a:t>];</a:t>
            </a:r>
          </a:p>
          <a:p>
            <a:pPr marL="68580" indent="0">
              <a:buNone/>
            </a:pPr>
            <a:r>
              <a:rPr lang="en-US" dirty="0"/>
              <a:t> </a:t>
            </a:r>
            <a:r>
              <a:rPr lang="en-US" dirty="0" smtClean="0"/>
              <a:t>     </a:t>
            </a:r>
            <a:r>
              <a:rPr lang="en-US" dirty="0" err="1"/>
              <a:t>int</a:t>
            </a:r>
            <a:r>
              <a:rPr lang="en-US" dirty="0"/>
              <a:t>[] array1 = new </a:t>
            </a:r>
            <a:r>
              <a:rPr lang="en-US" dirty="0" err="1"/>
              <a:t>int</a:t>
            </a:r>
            <a:r>
              <a:rPr lang="en-US" dirty="0"/>
              <a:t>[] { 1, 3, 5, 7, 9 };</a:t>
            </a:r>
          </a:p>
        </p:txBody>
      </p:sp>
    </p:spTree>
    <p:extLst>
      <p:ext uri="{BB962C8B-B14F-4D97-AF65-F5344CB8AC3E}">
        <p14:creationId xmlns:p14="http://schemas.microsoft.com/office/powerpoint/2010/main" val="37301141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0"/>
            <a:ext cx="7153834" cy="609600"/>
          </a:xfrm>
        </p:spPr>
        <p:txBody>
          <a:bodyPr>
            <a:normAutofit fontScale="90000"/>
          </a:bodyPr>
          <a:lstStyle/>
          <a:p>
            <a:r>
              <a:rPr lang="en-US" dirty="0"/>
              <a:t>Arrays and Collections</a:t>
            </a:r>
          </a:p>
        </p:txBody>
      </p:sp>
      <p:sp>
        <p:nvSpPr>
          <p:cNvPr id="3" name="Content Placeholder 2"/>
          <p:cNvSpPr>
            <a:spLocks noGrp="1"/>
          </p:cNvSpPr>
          <p:nvPr>
            <p:ph idx="1"/>
          </p:nvPr>
        </p:nvSpPr>
        <p:spPr>
          <a:xfrm>
            <a:off x="609600" y="1371600"/>
            <a:ext cx="8001000" cy="4953000"/>
          </a:xfrm>
        </p:spPr>
        <p:txBody>
          <a:bodyPr>
            <a:normAutofit/>
          </a:bodyPr>
          <a:lstStyle/>
          <a:p>
            <a:r>
              <a:rPr lang="en-US" b="1" u="sng" dirty="0"/>
              <a:t>Multidimensional </a:t>
            </a:r>
            <a:r>
              <a:rPr lang="en-US" b="1" u="sng" dirty="0" smtClean="0"/>
              <a:t>Arrays:</a:t>
            </a:r>
            <a:endParaRPr lang="en-US" b="1" u="sng" dirty="0"/>
          </a:p>
          <a:p>
            <a:pPr marL="68580" indent="0">
              <a:buNone/>
            </a:pPr>
            <a:r>
              <a:rPr lang="en-US" dirty="0"/>
              <a:t>A multidimensional array with two dimensions resembles a grid. A multidimensional array with three dimensions resembles a cube.</a:t>
            </a:r>
          </a:p>
          <a:p>
            <a:pPr marL="68580" indent="0">
              <a:buNone/>
            </a:pPr>
            <a:endParaRPr lang="en-US" dirty="0" smtClean="0"/>
          </a:p>
          <a:p>
            <a:pPr marL="68580" indent="0">
              <a:buNone/>
            </a:pPr>
            <a:r>
              <a:rPr lang="en-US" dirty="0"/>
              <a:t>// To declare </a:t>
            </a:r>
            <a:r>
              <a:rPr lang="en-US" dirty="0" err="1"/>
              <a:t>multidimension</a:t>
            </a:r>
            <a:r>
              <a:rPr lang="en-US" dirty="0"/>
              <a:t> array (two dimensions) </a:t>
            </a:r>
            <a:endParaRPr lang="en-US" dirty="0" smtClean="0"/>
          </a:p>
          <a:p>
            <a:pPr marL="68580" indent="0">
              <a:buNone/>
            </a:pPr>
            <a:r>
              <a:rPr lang="en-US" dirty="0"/>
              <a:t>	</a:t>
            </a:r>
            <a:r>
              <a:rPr lang="en-US" dirty="0" err="1" smtClean="0"/>
              <a:t>int</a:t>
            </a:r>
            <a:r>
              <a:rPr lang="en-US" dirty="0"/>
              <a:t>[,] array2D = new </a:t>
            </a:r>
            <a:r>
              <a:rPr lang="en-US" dirty="0" err="1"/>
              <a:t>int</a:t>
            </a:r>
            <a:r>
              <a:rPr lang="en-US" dirty="0"/>
              <a:t>[2,3];  </a:t>
            </a:r>
            <a:endParaRPr lang="en-US" dirty="0" smtClean="0"/>
          </a:p>
          <a:p>
            <a:pPr marL="68580" indent="0">
              <a:buNone/>
            </a:pPr>
            <a:endParaRPr lang="en-US" dirty="0"/>
          </a:p>
          <a:p>
            <a:pPr marL="68580" indent="0">
              <a:buNone/>
            </a:pPr>
            <a:r>
              <a:rPr lang="en-US" dirty="0" smtClean="0"/>
              <a:t>// </a:t>
            </a:r>
            <a:r>
              <a:rPr lang="en-US" dirty="0"/>
              <a:t>To declare and initialize </a:t>
            </a:r>
            <a:r>
              <a:rPr lang="en-US" dirty="0" err="1"/>
              <a:t>multidimension</a:t>
            </a:r>
            <a:r>
              <a:rPr lang="en-US" dirty="0"/>
              <a:t> array </a:t>
            </a:r>
            <a:endParaRPr lang="en-US" dirty="0" smtClean="0"/>
          </a:p>
          <a:p>
            <a:pPr marL="68580" indent="0">
              <a:buNone/>
            </a:pPr>
            <a:r>
              <a:rPr lang="en-US" dirty="0"/>
              <a:t>	</a:t>
            </a:r>
            <a:r>
              <a:rPr lang="en-US" dirty="0" err="1" smtClean="0"/>
              <a:t>int</a:t>
            </a:r>
            <a:r>
              <a:rPr lang="en-US" dirty="0"/>
              <a:t>[,] array2D2 = { {1, 2, 3}, {4, 5, 6} };</a:t>
            </a:r>
          </a:p>
        </p:txBody>
      </p:sp>
    </p:spTree>
    <p:extLst>
      <p:ext uri="{BB962C8B-B14F-4D97-AF65-F5344CB8AC3E}">
        <p14:creationId xmlns:p14="http://schemas.microsoft.com/office/powerpoint/2010/main" val="107441049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0"/>
            <a:ext cx="7153834" cy="609600"/>
          </a:xfrm>
        </p:spPr>
        <p:txBody>
          <a:bodyPr>
            <a:normAutofit fontScale="90000"/>
          </a:bodyPr>
          <a:lstStyle/>
          <a:p>
            <a:r>
              <a:rPr lang="en-US" dirty="0"/>
              <a:t>Arrays and Collections</a:t>
            </a:r>
          </a:p>
        </p:txBody>
      </p:sp>
      <p:sp>
        <p:nvSpPr>
          <p:cNvPr id="3" name="Content Placeholder 2"/>
          <p:cNvSpPr>
            <a:spLocks noGrp="1"/>
          </p:cNvSpPr>
          <p:nvPr>
            <p:ph idx="1"/>
          </p:nvPr>
        </p:nvSpPr>
        <p:spPr>
          <a:xfrm>
            <a:off x="609600" y="1371600"/>
            <a:ext cx="8001000" cy="4953000"/>
          </a:xfrm>
        </p:spPr>
        <p:txBody>
          <a:bodyPr>
            <a:normAutofit/>
          </a:bodyPr>
          <a:lstStyle/>
          <a:p>
            <a:pPr marL="68580" indent="0">
              <a:buNone/>
            </a:pPr>
            <a:r>
              <a:rPr lang="en-US" dirty="0"/>
              <a:t>// To write elements in a multidimensional </a:t>
            </a:r>
            <a:r>
              <a:rPr lang="en-US" dirty="0" smtClean="0"/>
              <a:t>array</a:t>
            </a:r>
          </a:p>
          <a:p>
            <a:pPr marL="68580" indent="0">
              <a:buNone/>
            </a:pPr>
            <a:r>
              <a:rPr lang="en-US" dirty="0"/>
              <a:t> </a:t>
            </a:r>
            <a:endParaRPr lang="en-US" dirty="0" smtClean="0"/>
          </a:p>
          <a:p>
            <a:pPr marL="68580" indent="0">
              <a:buNone/>
            </a:pPr>
            <a:r>
              <a:rPr lang="en-US" dirty="0" smtClean="0"/>
              <a:t>for </a:t>
            </a:r>
            <a:r>
              <a:rPr lang="en-US" dirty="0"/>
              <a:t>(</a:t>
            </a:r>
            <a:r>
              <a:rPr lang="en-US" dirty="0" err="1"/>
              <a:t>int</a:t>
            </a:r>
            <a:r>
              <a:rPr lang="en-US" dirty="0"/>
              <a:t> i=0; i&lt;2; i</a:t>
            </a:r>
            <a:r>
              <a:rPr lang="en-US" dirty="0" smtClean="0"/>
              <a:t>++)</a:t>
            </a:r>
          </a:p>
          <a:p>
            <a:pPr marL="68580" indent="0">
              <a:buNone/>
            </a:pPr>
            <a:r>
              <a:rPr lang="en-US" dirty="0" smtClean="0"/>
              <a:t>{    </a:t>
            </a:r>
          </a:p>
          <a:p>
            <a:pPr marL="68580" indent="0">
              <a:buNone/>
            </a:pPr>
            <a:r>
              <a:rPr lang="en-US" dirty="0"/>
              <a:t>	</a:t>
            </a:r>
            <a:r>
              <a:rPr lang="en-US" dirty="0" smtClean="0"/>
              <a:t>for </a:t>
            </a:r>
            <a:r>
              <a:rPr lang="en-US" dirty="0"/>
              <a:t>(</a:t>
            </a:r>
            <a:r>
              <a:rPr lang="en-US" dirty="0" err="1"/>
              <a:t>int</a:t>
            </a:r>
            <a:r>
              <a:rPr lang="en-US" dirty="0"/>
              <a:t> j=0; j&lt;3; j++)    </a:t>
            </a:r>
            <a:endParaRPr lang="en-US" dirty="0" smtClean="0"/>
          </a:p>
          <a:p>
            <a:pPr marL="68580" indent="0">
              <a:buNone/>
            </a:pPr>
            <a:r>
              <a:rPr lang="en-US" dirty="0" smtClean="0"/>
              <a:t>	{        </a:t>
            </a:r>
          </a:p>
          <a:p>
            <a:pPr marL="68580" indent="0">
              <a:buNone/>
            </a:pPr>
            <a:r>
              <a:rPr lang="en-US" dirty="0"/>
              <a:t>	</a:t>
            </a:r>
            <a:r>
              <a:rPr lang="en-US" dirty="0" smtClean="0"/>
              <a:t>	array2D[</a:t>
            </a:r>
            <a:r>
              <a:rPr lang="en-US" dirty="0" err="1" smtClean="0"/>
              <a:t>i,j</a:t>
            </a:r>
            <a:r>
              <a:rPr lang="en-US" dirty="0"/>
              <a:t>] = (i + 1) * (j + 1);    </a:t>
            </a:r>
            <a:endParaRPr lang="en-US" dirty="0" smtClean="0"/>
          </a:p>
          <a:p>
            <a:pPr marL="68580" indent="0">
              <a:buNone/>
            </a:pPr>
            <a:r>
              <a:rPr lang="en-US" dirty="0" smtClean="0"/>
              <a:t>	}</a:t>
            </a:r>
          </a:p>
          <a:p>
            <a:pPr marL="68580" indent="0">
              <a:buNone/>
            </a:pPr>
            <a:r>
              <a:rPr lang="en-US" dirty="0" smtClean="0"/>
              <a:t>}</a:t>
            </a:r>
            <a:r>
              <a:rPr lang="en-US" dirty="0"/>
              <a:t>  </a:t>
            </a:r>
            <a:endParaRPr lang="en-US" dirty="0" smtClean="0"/>
          </a:p>
        </p:txBody>
      </p:sp>
    </p:spTree>
    <p:extLst>
      <p:ext uri="{BB962C8B-B14F-4D97-AF65-F5344CB8AC3E}">
        <p14:creationId xmlns:p14="http://schemas.microsoft.com/office/powerpoint/2010/main" val="26297624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85800"/>
            <a:ext cx="7024744" cy="724936"/>
          </a:xfrm>
        </p:spPr>
        <p:txBody>
          <a:bodyPr>
            <a:normAutofit/>
          </a:bodyPr>
          <a:lstStyle/>
          <a:p>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614732" y="667004"/>
            <a:ext cx="7919668" cy="5809996"/>
          </a:xfrm>
          <a:prstGeom prst="rect">
            <a:avLst/>
          </a:prstGeom>
        </p:spPr>
      </p:pic>
    </p:spTree>
    <p:extLst>
      <p:ext uri="{BB962C8B-B14F-4D97-AF65-F5344CB8AC3E}">
        <p14:creationId xmlns:p14="http://schemas.microsoft.com/office/powerpoint/2010/main" val="319390170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0"/>
            <a:ext cx="7153834" cy="609600"/>
          </a:xfrm>
        </p:spPr>
        <p:txBody>
          <a:bodyPr>
            <a:normAutofit fontScale="90000"/>
          </a:bodyPr>
          <a:lstStyle/>
          <a:p>
            <a:r>
              <a:rPr lang="en-US" dirty="0"/>
              <a:t>Arrays and Collections</a:t>
            </a:r>
          </a:p>
        </p:txBody>
      </p:sp>
      <p:sp>
        <p:nvSpPr>
          <p:cNvPr id="3" name="Content Placeholder 2"/>
          <p:cNvSpPr>
            <a:spLocks noGrp="1"/>
          </p:cNvSpPr>
          <p:nvPr>
            <p:ph idx="1"/>
          </p:nvPr>
        </p:nvSpPr>
        <p:spPr>
          <a:xfrm>
            <a:off x="609600" y="1371600"/>
            <a:ext cx="8001000" cy="4953000"/>
          </a:xfrm>
        </p:spPr>
        <p:txBody>
          <a:bodyPr>
            <a:normAutofit/>
          </a:bodyPr>
          <a:lstStyle/>
          <a:p>
            <a:pPr marL="68580" indent="0">
              <a:buNone/>
            </a:pPr>
            <a:r>
              <a:rPr lang="en-US" dirty="0"/>
              <a:t>// To read elements in a multidimensional array </a:t>
            </a:r>
          </a:p>
          <a:p>
            <a:pPr marL="68580" indent="0">
              <a:buNone/>
            </a:pPr>
            <a:r>
              <a:rPr lang="en-US" dirty="0"/>
              <a:t>for (</a:t>
            </a:r>
            <a:r>
              <a:rPr lang="en-US" dirty="0" err="1"/>
              <a:t>int</a:t>
            </a:r>
            <a:r>
              <a:rPr lang="en-US" dirty="0"/>
              <a:t> i=0; i&lt;2; i++)</a:t>
            </a:r>
          </a:p>
          <a:p>
            <a:pPr marL="68580" indent="0">
              <a:buNone/>
            </a:pPr>
            <a:r>
              <a:rPr lang="en-US" dirty="0"/>
              <a:t>{    </a:t>
            </a:r>
            <a:endParaRPr lang="en-US" dirty="0" smtClean="0"/>
          </a:p>
          <a:p>
            <a:pPr marL="68580" indent="0">
              <a:buNone/>
            </a:pPr>
            <a:r>
              <a:rPr lang="en-US" dirty="0"/>
              <a:t>	</a:t>
            </a:r>
            <a:r>
              <a:rPr lang="en-US" dirty="0" smtClean="0"/>
              <a:t>for </a:t>
            </a:r>
            <a:r>
              <a:rPr lang="en-US" dirty="0"/>
              <a:t>(</a:t>
            </a:r>
            <a:r>
              <a:rPr lang="en-US" dirty="0" err="1"/>
              <a:t>int</a:t>
            </a:r>
            <a:r>
              <a:rPr lang="en-US" dirty="0"/>
              <a:t> j=0; j&lt;3; j</a:t>
            </a:r>
            <a:r>
              <a:rPr lang="en-US" dirty="0" smtClean="0"/>
              <a:t>++)</a:t>
            </a:r>
          </a:p>
          <a:p>
            <a:pPr marL="68580" indent="0">
              <a:buNone/>
            </a:pPr>
            <a:r>
              <a:rPr lang="en-US" dirty="0"/>
              <a:t>	</a:t>
            </a:r>
            <a:r>
              <a:rPr lang="en-US" dirty="0" smtClean="0"/>
              <a:t>{        </a:t>
            </a:r>
          </a:p>
          <a:p>
            <a:pPr marL="68580" indent="0">
              <a:buNone/>
            </a:pPr>
            <a:r>
              <a:rPr lang="en-US" dirty="0"/>
              <a:t>	</a:t>
            </a:r>
            <a:r>
              <a:rPr lang="en-US" dirty="0" smtClean="0"/>
              <a:t>	</a:t>
            </a:r>
            <a:r>
              <a:rPr lang="en-US" dirty="0" err="1" smtClean="0"/>
              <a:t>System.Console.Write</a:t>
            </a:r>
            <a:r>
              <a:rPr lang="en-US" dirty="0" smtClean="0"/>
              <a:t>(array2D[</a:t>
            </a:r>
            <a:r>
              <a:rPr lang="en-US" dirty="0" err="1" smtClean="0"/>
              <a:t>i,j</a:t>
            </a:r>
            <a:r>
              <a:rPr lang="en-US" dirty="0" smtClean="0"/>
              <a:t>]);</a:t>
            </a:r>
          </a:p>
          <a:p>
            <a:pPr marL="68580" indent="0">
              <a:buNone/>
            </a:pPr>
            <a:r>
              <a:rPr lang="en-US" dirty="0"/>
              <a:t>	</a:t>
            </a:r>
            <a:r>
              <a:rPr lang="en-US" dirty="0" smtClean="0"/>
              <a:t>}    </a:t>
            </a:r>
          </a:p>
          <a:p>
            <a:pPr marL="68580" indent="0">
              <a:buNone/>
            </a:pPr>
            <a:r>
              <a:rPr lang="en-US" dirty="0"/>
              <a:t>	</a:t>
            </a:r>
            <a:r>
              <a:rPr lang="en-US" dirty="0" err="1" smtClean="0"/>
              <a:t>System.Console.WriteLine</a:t>
            </a:r>
            <a:r>
              <a:rPr lang="en-US" dirty="0" smtClean="0"/>
              <a:t>();</a:t>
            </a:r>
          </a:p>
          <a:p>
            <a:pPr marL="68580" indent="0">
              <a:buNone/>
            </a:pPr>
            <a:r>
              <a:rPr lang="en-US" dirty="0" smtClean="0"/>
              <a:t>}</a:t>
            </a:r>
            <a:endParaRPr lang="en-US" dirty="0"/>
          </a:p>
        </p:txBody>
      </p:sp>
    </p:spTree>
    <p:extLst>
      <p:ext uri="{BB962C8B-B14F-4D97-AF65-F5344CB8AC3E}">
        <p14:creationId xmlns:p14="http://schemas.microsoft.com/office/powerpoint/2010/main" val="28146106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0"/>
            <a:ext cx="7153834" cy="609600"/>
          </a:xfrm>
        </p:spPr>
        <p:txBody>
          <a:bodyPr>
            <a:normAutofit fontScale="90000"/>
          </a:bodyPr>
          <a:lstStyle/>
          <a:p>
            <a:r>
              <a:rPr lang="en-US" dirty="0"/>
              <a:t>Arrays and Collections</a:t>
            </a:r>
          </a:p>
        </p:txBody>
      </p:sp>
      <p:sp>
        <p:nvSpPr>
          <p:cNvPr id="3" name="Content Placeholder 2"/>
          <p:cNvSpPr>
            <a:spLocks noGrp="1"/>
          </p:cNvSpPr>
          <p:nvPr>
            <p:ph idx="1"/>
          </p:nvPr>
        </p:nvSpPr>
        <p:spPr>
          <a:xfrm>
            <a:off x="609600" y="1371600"/>
            <a:ext cx="8001000" cy="4953000"/>
          </a:xfrm>
        </p:spPr>
        <p:txBody>
          <a:bodyPr>
            <a:normAutofit/>
          </a:bodyPr>
          <a:lstStyle/>
          <a:p>
            <a:r>
              <a:rPr lang="en-US" b="1" u="sng" dirty="0" smtClean="0"/>
              <a:t>Collections:</a:t>
            </a:r>
            <a:endParaRPr lang="en-US" b="1" u="sng" dirty="0"/>
          </a:p>
          <a:p>
            <a:pPr marL="68580" indent="0">
              <a:buNone/>
            </a:pPr>
            <a:r>
              <a:rPr lang="en-US" dirty="0" smtClean="0"/>
              <a:t>An </a:t>
            </a:r>
            <a:r>
              <a:rPr lang="en-US" dirty="0"/>
              <a:t>array is just one of many options for storing sets of data by using C#. The option that you select depends on several factors, such as how you intend to manipulate or access the items. For example, a </a:t>
            </a:r>
            <a:r>
              <a:rPr lang="en-US" i="1" dirty="0"/>
              <a:t>list</a:t>
            </a:r>
            <a:r>
              <a:rPr lang="en-US" dirty="0"/>
              <a:t> is generally faster than an array if you must insert items at the beginning or in the middle of the collection. Other types of collection classes include </a:t>
            </a:r>
            <a:r>
              <a:rPr lang="en-US" b="1" dirty="0"/>
              <a:t>map, tree, and stack;</a:t>
            </a:r>
            <a:r>
              <a:rPr lang="en-US" dirty="0"/>
              <a:t> each one has its own advantages.</a:t>
            </a:r>
          </a:p>
        </p:txBody>
      </p:sp>
    </p:spTree>
    <p:extLst>
      <p:ext uri="{BB962C8B-B14F-4D97-AF65-F5344CB8AC3E}">
        <p14:creationId xmlns:p14="http://schemas.microsoft.com/office/powerpoint/2010/main" val="42756101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0"/>
            <a:ext cx="7153834" cy="609600"/>
          </a:xfrm>
        </p:spPr>
        <p:txBody>
          <a:bodyPr>
            <a:normAutofit fontScale="90000"/>
          </a:bodyPr>
          <a:lstStyle/>
          <a:p>
            <a:r>
              <a:rPr lang="en-US" dirty="0"/>
              <a:t>Arrays and Collections</a:t>
            </a:r>
          </a:p>
        </p:txBody>
      </p:sp>
      <p:sp>
        <p:nvSpPr>
          <p:cNvPr id="3" name="Content Placeholder 2"/>
          <p:cNvSpPr>
            <a:spLocks noGrp="1"/>
          </p:cNvSpPr>
          <p:nvPr>
            <p:ph idx="1"/>
          </p:nvPr>
        </p:nvSpPr>
        <p:spPr>
          <a:xfrm>
            <a:off x="609600" y="1371600"/>
            <a:ext cx="8001000" cy="4953000"/>
          </a:xfrm>
        </p:spPr>
        <p:txBody>
          <a:bodyPr>
            <a:normAutofit fontScale="70000" lnSpcReduction="20000"/>
          </a:bodyPr>
          <a:lstStyle/>
          <a:p>
            <a:pPr marL="68580" indent="0">
              <a:buNone/>
            </a:pPr>
            <a:r>
              <a:rPr lang="en-US" sz="2300" dirty="0" smtClean="0"/>
              <a:t>public</a:t>
            </a:r>
            <a:r>
              <a:rPr lang="en-US" sz="2300" dirty="0"/>
              <a:t> class </a:t>
            </a:r>
            <a:r>
              <a:rPr lang="en-US" sz="2300" dirty="0" err="1" smtClean="0"/>
              <a:t>TestCollections</a:t>
            </a:r>
            <a:endParaRPr lang="en-US" sz="2300" dirty="0" smtClean="0"/>
          </a:p>
          <a:p>
            <a:pPr marL="68580" indent="0">
              <a:buNone/>
            </a:pPr>
            <a:r>
              <a:rPr lang="en-US" sz="2300" dirty="0" smtClean="0"/>
              <a:t>{    </a:t>
            </a:r>
          </a:p>
          <a:p>
            <a:pPr marL="68580" indent="0">
              <a:buNone/>
            </a:pPr>
            <a:r>
              <a:rPr lang="en-US" sz="2300" dirty="0"/>
              <a:t>	</a:t>
            </a:r>
            <a:r>
              <a:rPr lang="en-US" sz="2300" dirty="0" smtClean="0"/>
              <a:t>public</a:t>
            </a:r>
            <a:r>
              <a:rPr lang="en-US" sz="2300" dirty="0"/>
              <a:t> static void </a:t>
            </a:r>
            <a:r>
              <a:rPr lang="en-US" sz="2300" dirty="0" err="1"/>
              <a:t>TestList</a:t>
            </a:r>
            <a:r>
              <a:rPr lang="en-US" sz="2300" dirty="0" smtClean="0"/>
              <a:t>()</a:t>
            </a:r>
          </a:p>
          <a:p>
            <a:pPr marL="68580" indent="0">
              <a:buNone/>
            </a:pPr>
            <a:r>
              <a:rPr lang="en-US" sz="2300" dirty="0"/>
              <a:t>	</a:t>
            </a:r>
            <a:r>
              <a:rPr lang="en-US" sz="2300" dirty="0" smtClean="0"/>
              <a:t>{        </a:t>
            </a:r>
          </a:p>
          <a:p>
            <a:pPr marL="68580" indent="0">
              <a:buNone/>
            </a:pPr>
            <a:r>
              <a:rPr lang="en-US" sz="2300" dirty="0"/>
              <a:t>	</a:t>
            </a:r>
            <a:r>
              <a:rPr lang="en-US" sz="2300" dirty="0" smtClean="0"/>
              <a:t>	List&lt;string&gt;sandwich=</a:t>
            </a:r>
            <a:r>
              <a:rPr lang="en-US" sz="2300" dirty="0" err="1" smtClean="0"/>
              <a:t>newList</a:t>
            </a:r>
            <a:r>
              <a:rPr lang="en-US" sz="2300" dirty="0" smtClean="0"/>
              <a:t>&lt;string</a:t>
            </a:r>
            <a:r>
              <a:rPr lang="en-US" sz="2300" dirty="0"/>
              <a:t>&gt;();         </a:t>
            </a:r>
            <a:endParaRPr lang="en-US" sz="2300" dirty="0" smtClean="0"/>
          </a:p>
          <a:p>
            <a:pPr marL="68580" indent="0">
              <a:buNone/>
            </a:pPr>
            <a:r>
              <a:rPr lang="en-US" sz="2300" dirty="0"/>
              <a:t>	</a:t>
            </a:r>
            <a:r>
              <a:rPr lang="en-US" sz="2300" dirty="0" smtClean="0"/>
              <a:t>	</a:t>
            </a:r>
            <a:r>
              <a:rPr lang="en-US" sz="2300" dirty="0" err="1" smtClean="0"/>
              <a:t>sandwich.Add</a:t>
            </a:r>
            <a:r>
              <a:rPr lang="en-US" sz="2300" dirty="0"/>
              <a:t>("bacon");        </a:t>
            </a:r>
            <a:r>
              <a:rPr lang="en-US" sz="2300" dirty="0" smtClean="0"/>
              <a:t>					</a:t>
            </a:r>
            <a:r>
              <a:rPr lang="en-US" sz="2300" dirty="0" err="1" smtClean="0"/>
              <a:t>sandwich.Add</a:t>
            </a:r>
            <a:r>
              <a:rPr lang="en-US" sz="2300" dirty="0"/>
              <a:t>("tomato");         </a:t>
            </a:r>
            <a:endParaRPr lang="en-US" sz="2300" dirty="0" smtClean="0"/>
          </a:p>
          <a:p>
            <a:pPr marL="68580" indent="0">
              <a:buNone/>
            </a:pPr>
            <a:r>
              <a:rPr lang="en-US" sz="2300" dirty="0" smtClean="0"/>
              <a:t>		</a:t>
            </a:r>
            <a:r>
              <a:rPr lang="en-US" sz="2300" dirty="0" err="1" smtClean="0"/>
              <a:t>sandwich.Insert</a:t>
            </a:r>
            <a:r>
              <a:rPr lang="en-US" sz="2300" dirty="0" smtClean="0"/>
              <a:t>(1</a:t>
            </a:r>
            <a:r>
              <a:rPr lang="en-US" sz="2300" dirty="0"/>
              <a:t>, "lettuce</a:t>
            </a:r>
            <a:r>
              <a:rPr lang="en-US" sz="2300" dirty="0" smtClean="0"/>
              <a:t>");</a:t>
            </a:r>
          </a:p>
          <a:p>
            <a:pPr marL="68580" indent="0">
              <a:buNone/>
            </a:pPr>
            <a:r>
              <a:rPr lang="en-US" sz="2300" dirty="0"/>
              <a:t>	         </a:t>
            </a:r>
            <a:r>
              <a:rPr lang="en-US" sz="2300" dirty="0" smtClean="0"/>
              <a:t>  	</a:t>
            </a:r>
            <a:r>
              <a:rPr lang="en-US" sz="2300" dirty="0" err="1" smtClean="0"/>
              <a:t>foreach</a:t>
            </a:r>
            <a:r>
              <a:rPr lang="en-US" sz="2300" dirty="0" smtClean="0"/>
              <a:t> </a:t>
            </a:r>
            <a:r>
              <a:rPr lang="en-US" sz="2300" dirty="0"/>
              <a:t>(string ingredient in sandwich)        </a:t>
            </a:r>
            <a:r>
              <a:rPr lang="en-US" sz="2300" dirty="0" smtClean="0"/>
              <a:t>		           		{    </a:t>
            </a:r>
          </a:p>
          <a:p>
            <a:pPr marL="68580" indent="0">
              <a:buNone/>
            </a:pPr>
            <a:r>
              <a:rPr lang="en-US" sz="2300" dirty="0" smtClean="0"/>
              <a:t>        		        </a:t>
            </a:r>
            <a:r>
              <a:rPr lang="en-US" sz="2300" dirty="0" err="1" smtClean="0"/>
              <a:t>System.Console.WriteLine</a:t>
            </a:r>
            <a:r>
              <a:rPr lang="en-US" sz="2300" dirty="0" smtClean="0"/>
              <a:t>(ingredient</a:t>
            </a:r>
            <a:r>
              <a:rPr lang="en-US" sz="2300" dirty="0"/>
              <a:t>); </a:t>
            </a:r>
            <a:endParaRPr lang="en-US" sz="2300" dirty="0" smtClean="0"/>
          </a:p>
          <a:p>
            <a:pPr marL="68580" indent="0">
              <a:buNone/>
            </a:pPr>
            <a:r>
              <a:rPr lang="en-US" sz="2300" dirty="0" smtClean="0"/>
              <a:t>                        	}</a:t>
            </a:r>
          </a:p>
          <a:p>
            <a:pPr marL="68580" indent="0">
              <a:buNone/>
            </a:pPr>
            <a:r>
              <a:rPr lang="en-US" sz="2300" dirty="0" smtClean="0"/>
              <a:t>            	}</a:t>
            </a:r>
          </a:p>
          <a:p>
            <a:pPr marL="68580" indent="0">
              <a:buNone/>
            </a:pPr>
            <a:r>
              <a:rPr lang="en-US" sz="2300" dirty="0" smtClean="0"/>
              <a:t>}</a:t>
            </a:r>
          </a:p>
          <a:p>
            <a:pPr marL="68580" indent="0">
              <a:buNone/>
            </a:pPr>
            <a:endParaRPr lang="en-US" sz="2300" dirty="0"/>
          </a:p>
          <a:p>
            <a:pPr marL="68580" indent="0">
              <a:buNone/>
            </a:pPr>
            <a:r>
              <a:rPr lang="en-US" sz="2300" dirty="0" smtClean="0"/>
              <a:t>// </a:t>
            </a:r>
            <a:r>
              <a:rPr lang="en-US" sz="2300" dirty="0"/>
              <a:t>Output: </a:t>
            </a:r>
            <a:endParaRPr lang="en-US" sz="2300" dirty="0" smtClean="0"/>
          </a:p>
          <a:p>
            <a:pPr marL="68580" indent="0">
              <a:buNone/>
            </a:pPr>
            <a:r>
              <a:rPr lang="en-US" sz="2300" dirty="0" smtClean="0"/>
              <a:t>// </a:t>
            </a:r>
            <a:r>
              <a:rPr lang="en-US" sz="2300" dirty="0"/>
              <a:t>bacon </a:t>
            </a:r>
          </a:p>
          <a:p>
            <a:pPr marL="68580" indent="0">
              <a:buNone/>
            </a:pPr>
            <a:r>
              <a:rPr lang="en-US" sz="2300" dirty="0" smtClean="0"/>
              <a:t>// </a:t>
            </a:r>
            <a:r>
              <a:rPr lang="en-US" sz="2300" dirty="0"/>
              <a:t>lettuce </a:t>
            </a:r>
            <a:endParaRPr lang="en-US" sz="2300" dirty="0" smtClean="0"/>
          </a:p>
          <a:p>
            <a:pPr marL="68580" indent="0">
              <a:buNone/>
            </a:pPr>
            <a:r>
              <a:rPr lang="en-US" sz="2300" dirty="0" smtClean="0"/>
              <a:t>// </a:t>
            </a:r>
            <a:r>
              <a:rPr lang="en-US" sz="2300" dirty="0"/>
              <a:t>tomato</a:t>
            </a:r>
          </a:p>
        </p:txBody>
      </p:sp>
    </p:spTree>
    <p:extLst>
      <p:ext uri="{BB962C8B-B14F-4D97-AF65-F5344CB8AC3E}">
        <p14:creationId xmlns:p14="http://schemas.microsoft.com/office/powerpoint/2010/main" val="38204303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027664"/>
            <a:ext cx="7153834" cy="648736"/>
          </a:xfrm>
        </p:spPr>
        <p:txBody>
          <a:bodyPr>
            <a:normAutofit fontScale="90000"/>
          </a:bodyPr>
          <a:lstStyle/>
          <a:p>
            <a:r>
              <a:rPr lang="en-US" dirty="0" smtClean="0"/>
              <a:t>Sealed keyword</a:t>
            </a:r>
            <a:endParaRPr lang="en-US" dirty="0"/>
          </a:p>
        </p:txBody>
      </p:sp>
      <p:sp>
        <p:nvSpPr>
          <p:cNvPr id="3" name="Content Placeholder 2"/>
          <p:cNvSpPr>
            <a:spLocks noGrp="1"/>
          </p:cNvSpPr>
          <p:nvPr>
            <p:ph idx="1"/>
          </p:nvPr>
        </p:nvSpPr>
        <p:spPr>
          <a:xfrm>
            <a:off x="609600" y="1752600"/>
            <a:ext cx="8001000" cy="4572000"/>
          </a:xfrm>
        </p:spPr>
        <p:txBody>
          <a:bodyPr>
            <a:normAutofit/>
          </a:bodyPr>
          <a:lstStyle/>
          <a:p>
            <a:r>
              <a:rPr lang="en-US" dirty="0" smtClean="0"/>
              <a:t>The</a:t>
            </a:r>
            <a:r>
              <a:rPr lang="en-US" dirty="0"/>
              <a:t> </a:t>
            </a:r>
            <a:r>
              <a:rPr lang="en-US" u="sng" dirty="0">
                <a:hlinkClick r:id="rId2"/>
              </a:rPr>
              <a:t>sealed</a:t>
            </a:r>
            <a:r>
              <a:rPr lang="en-US" dirty="0"/>
              <a:t> keyword enables to prevent the inheritance of a class .</a:t>
            </a:r>
          </a:p>
          <a:p>
            <a:r>
              <a:rPr lang="en-US" dirty="0"/>
              <a:t>Classes can be declared as </a:t>
            </a:r>
            <a:r>
              <a:rPr lang="en-US" u="sng" dirty="0">
                <a:hlinkClick r:id="rId2"/>
              </a:rPr>
              <a:t>sealed</a:t>
            </a:r>
            <a:r>
              <a:rPr lang="en-US" dirty="0"/>
              <a:t> by putting the keyword sealed before the class definition. For example:</a:t>
            </a:r>
          </a:p>
          <a:p>
            <a:pPr marL="68580" indent="0">
              <a:buNone/>
            </a:pPr>
            <a:r>
              <a:rPr lang="en-US" dirty="0" smtClean="0"/>
              <a:t>	public </a:t>
            </a:r>
            <a:r>
              <a:rPr lang="en-US" dirty="0"/>
              <a:t>sealed class D</a:t>
            </a:r>
          </a:p>
          <a:p>
            <a:pPr marL="68580" indent="0">
              <a:buNone/>
            </a:pPr>
            <a:r>
              <a:rPr lang="en-US" dirty="0" smtClean="0"/>
              <a:t>	{</a:t>
            </a:r>
            <a:endParaRPr lang="en-US" dirty="0"/>
          </a:p>
          <a:p>
            <a:pPr marL="68580" indent="0">
              <a:buNone/>
            </a:pPr>
            <a:r>
              <a:rPr lang="en-US" dirty="0"/>
              <a:t>    </a:t>
            </a:r>
            <a:r>
              <a:rPr lang="en-US" dirty="0" smtClean="0"/>
              <a:t>	// </a:t>
            </a:r>
            <a:r>
              <a:rPr lang="en-US" dirty="0"/>
              <a:t>Class members here.</a:t>
            </a:r>
          </a:p>
          <a:p>
            <a:pPr marL="68580" indent="0">
              <a:buNone/>
            </a:pPr>
            <a:r>
              <a:rPr lang="en-US" dirty="0" smtClean="0"/>
              <a:t>	}</a:t>
            </a:r>
            <a:endParaRPr lang="en-US" dirty="0"/>
          </a:p>
        </p:txBody>
      </p:sp>
    </p:spTree>
    <p:extLst>
      <p:ext uri="{BB962C8B-B14F-4D97-AF65-F5344CB8AC3E}">
        <p14:creationId xmlns:p14="http://schemas.microsoft.com/office/powerpoint/2010/main" val="361333147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027664"/>
            <a:ext cx="7153834" cy="648736"/>
          </a:xfrm>
        </p:spPr>
        <p:txBody>
          <a:bodyPr>
            <a:normAutofit fontScale="90000"/>
          </a:bodyPr>
          <a:lstStyle/>
          <a:p>
            <a:r>
              <a:rPr lang="en-US" dirty="0" smtClean="0"/>
              <a:t>Sealed Classes</a:t>
            </a:r>
            <a:endParaRPr lang="en-US" dirty="0"/>
          </a:p>
        </p:txBody>
      </p:sp>
      <p:sp>
        <p:nvSpPr>
          <p:cNvPr id="3" name="Content Placeholder 2"/>
          <p:cNvSpPr>
            <a:spLocks noGrp="1"/>
          </p:cNvSpPr>
          <p:nvPr>
            <p:ph idx="1"/>
          </p:nvPr>
        </p:nvSpPr>
        <p:spPr>
          <a:xfrm>
            <a:off x="609600" y="1752600"/>
            <a:ext cx="8001000" cy="4572000"/>
          </a:xfrm>
        </p:spPr>
        <p:txBody>
          <a:bodyPr>
            <a:normAutofit lnSpcReduction="10000"/>
          </a:bodyPr>
          <a:lstStyle/>
          <a:p>
            <a:r>
              <a:rPr lang="en-US" dirty="0"/>
              <a:t>A sealed class cannot be used as a base class. Sealed classes prevent derivation. Because they can never be used as a base class, some run-time optimizations can make calling sealed class members slightly faster.</a:t>
            </a:r>
          </a:p>
          <a:p>
            <a:r>
              <a:rPr lang="en-US" dirty="0"/>
              <a:t>A method, property, or event, on a derived class that is overriding a virtual member of the base class can declare that member as sealed. This negates the virtual aspect of the member for any further derived class. This is accomplished by putting the sealed keyword before the </a:t>
            </a:r>
            <a:r>
              <a:rPr lang="en-US" dirty="0">
                <a:hlinkClick r:id="rId2"/>
              </a:rPr>
              <a:t>override</a:t>
            </a:r>
            <a:r>
              <a:rPr lang="en-US" dirty="0"/>
              <a:t> keyword in the class member declaration.</a:t>
            </a:r>
          </a:p>
        </p:txBody>
      </p:sp>
    </p:spTree>
    <p:extLst>
      <p:ext uri="{BB962C8B-B14F-4D97-AF65-F5344CB8AC3E}">
        <p14:creationId xmlns:p14="http://schemas.microsoft.com/office/powerpoint/2010/main" val="284465214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027664"/>
            <a:ext cx="7153834" cy="648736"/>
          </a:xfrm>
        </p:spPr>
        <p:txBody>
          <a:bodyPr>
            <a:normAutofit fontScale="90000"/>
          </a:bodyPr>
          <a:lstStyle/>
          <a:p>
            <a:r>
              <a:rPr lang="en-US" dirty="0" smtClean="0"/>
              <a:t>Sealed Classes</a:t>
            </a:r>
            <a:endParaRPr lang="en-US" dirty="0"/>
          </a:p>
        </p:txBody>
      </p:sp>
      <p:sp>
        <p:nvSpPr>
          <p:cNvPr id="3" name="Content Placeholder 2"/>
          <p:cNvSpPr>
            <a:spLocks noGrp="1"/>
          </p:cNvSpPr>
          <p:nvPr>
            <p:ph idx="1"/>
          </p:nvPr>
        </p:nvSpPr>
        <p:spPr>
          <a:xfrm>
            <a:off x="609600" y="1752600"/>
            <a:ext cx="8001000" cy="4572000"/>
          </a:xfrm>
        </p:spPr>
        <p:txBody>
          <a:bodyPr>
            <a:normAutofit/>
          </a:bodyPr>
          <a:lstStyle/>
          <a:p>
            <a:pPr marL="68580" indent="0">
              <a:buNone/>
            </a:pPr>
            <a:r>
              <a:rPr lang="en-US" dirty="0"/>
              <a:t> </a:t>
            </a:r>
            <a:r>
              <a:rPr lang="en-US" dirty="0" smtClean="0"/>
              <a:t>  Example:</a:t>
            </a:r>
          </a:p>
          <a:p>
            <a:pPr marL="68580" indent="0">
              <a:buNone/>
            </a:pPr>
            <a:endParaRPr lang="en-US" dirty="0" smtClean="0"/>
          </a:p>
          <a:p>
            <a:pPr marL="68580" indent="0">
              <a:buNone/>
            </a:pPr>
            <a:r>
              <a:rPr lang="en-US" dirty="0" smtClean="0"/>
              <a:t>	public </a:t>
            </a:r>
            <a:r>
              <a:rPr lang="en-US" dirty="0"/>
              <a:t>class D : C</a:t>
            </a:r>
          </a:p>
          <a:p>
            <a:pPr marL="68580" indent="0">
              <a:buNone/>
            </a:pPr>
            <a:r>
              <a:rPr lang="en-US" dirty="0"/>
              <a:t>          </a:t>
            </a:r>
            <a:r>
              <a:rPr lang="en-US" dirty="0" smtClean="0"/>
              <a:t>{</a:t>
            </a:r>
            <a:endParaRPr lang="en-US" dirty="0"/>
          </a:p>
          <a:p>
            <a:pPr marL="68580" indent="0">
              <a:buNone/>
            </a:pPr>
            <a:r>
              <a:rPr lang="en-US" dirty="0"/>
              <a:t>                    public sealed override void </a:t>
            </a:r>
          </a:p>
          <a:p>
            <a:pPr marL="68580" indent="0">
              <a:buNone/>
            </a:pPr>
            <a:r>
              <a:rPr lang="en-US" dirty="0"/>
              <a:t>                    </a:t>
            </a:r>
            <a:r>
              <a:rPr lang="en-US" dirty="0" err="1" smtClean="0"/>
              <a:t>DoWork</a:t>
            </a:r>
            <a:r>
              <a:rPr lang="en-US" dirty="0"/>
              <a:t>() { }</a:t>
            </a:r>
          </a:p>
          <a:p>
            <a:pPr marL="68580" indent="0">
              <a:buNone/>
            </a:pPr>
            <a:r>
              <a:rPr lang="en-US" dirty="0"/>
              <a:t>          </a:t>
            </a:r>
            <a:r>
              <a:rPr lang="en-US" dirty="0" smtClean="0"/>
              <a:t>}</a:t>
            </a:r>
            <a:endParaRPr lang="en-US" dirty="0"/>
          </a:p>
          <a:p>
            <a:pPr marL="68580" indent="0">
              <a:buNone/>
            </a:pPr>
            <a:endParaRPr lang="en-US" dirty="0"/>
          </a:p>
        </p:txBody>
      </p:sp>
    </p:spTree>
    <p:extLst>
      <p:ext uri="{BB962C8B-B14F-4D97-AF65-F5344CB8AC3E}">
        <p14:creationId xmlns:p14="http://schemas.microsoft.com/office/powerpoint/2010/main" val="347672057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0"/>
            <a:ext cx="7153834" cy="685800"/>
          </a:xfrm>
        </p:spPr>
        <p:txBody>
          <a:bodyPr>
            <a:normAutofit fontScale="90000"/>
          </a:bodyPr>
          <a:lstStyle/>
          <a:p>
            <a:r>
              <a:rPr lang="en-US" dirty="0" smtClean="0"/>
              <a:t>Sealed Classes</a:t>
            </a:r>
            <a:endParaRPr lang="en-US" dirty="0"/>
          </a:p>
        </p:txBody>
      </p:sp>
      <p:sp>
        <p:nvSpPr>
          <p:cNvPr id="3" name="Content Placeholder 2"/>
          <p:cNvSpPr>
            <a:spLocks noGrp="1"/>
          </p:cNvSpPr>
          <p:nvPr>
            <p:ph idx="1"/>
          </p:nvPr>
        </p:nvSpPr>
        <p:spPr>
          <a:xfrm>
            <a:off x="609600" y="1447800"/>
            <a:ext cx="8001000" cy="5029200"/>
          </a:xfrm>
        </p:spPr>
        <p:txBody>
          <a:bodyPr>
            <a:normAutofit fontScale="62500" lnSpcReduction="20000"/>
          </a:bodyPr>
          <a:lstStyle/>
          <a:p>
            <a:pPr marL="68580" indent="0">
              <a:buNone/>
            </a:pPr>
            <a:r>
              <a:rPr lang="en-US" dirty="0"/>
              <a:t>using System; </a:t>
            </a:r>
            <a:endParaRPr lang="en-US" dirty="0" smtClean="0"/>
          </a:p>
          <a:p>
            <a:pPr marL="68580" indent="0">
              <a:buNone/>
            </a:pPr>
            <a:r>
              <a:rPr lang="en-US" dirty="0" smtClean="0"/>
              <a:t>interface </a:t>
            </a:r>
            <a:r>
              <a:rPr lang="en-US" dirty="0" err="1"/>
              <a:t>ITest</a:t>
            </a:r>
            <a:r>
              <a:rPr lang="en-US" dirty="0"/>
              <a:t> { </a:t>
            </a:r>
            <a:r>
              <a:rPr lang="en-US" dirty="0" err="1"/>
              <a:t>int</a:t>
            </a:r>
            <a:r>
              <a:rPr lang="en-US" dirty="0"/>
              <a:t> </a:t>
            </a:r>
            <a:r>
              <a:rPr lang="en-US" dirty="0" err="1"/>
              <a:t>GetNumber</a:t>
            </a:r>
            <a:r>
              <a:rPr lang="en-US" dirty="0"/>
              <a:t>(); } </a:t>
            </a:r>
          </a:p>
          <a:p>
            <a:pPr marL="68580" indent="0">
              <a:buNone/>
            </a:pPr>
            <a:r>
              <a:rPr lang="en-US" dirty="0"/>
              <a:t>class </a:t>
            </a:r>
            <a:r>
              <a:rPr lang="en-US" dirty="0" err="1"/>
              <a:t>TestA</a:t>
            </a:r>
            <a:r>
              <a:rPr lang="en-US" dirty="0"/>
              <a:t> : </a:t>
            </a:r>
            <a:r>
              <a:rPr lang="en-US" dirty="0" err="1" smtClean="0"/>
              <a:t>ITest</a:t>
            </a:r>
            <a:endParaRPr lang="en-US" dirty="0" smtClean="0"/>
          </a:p>
          <a:p>
            <a:pPr marL="68580" indent="0">
              <a:buNone/>
            </a:pPr>
            <a:r>
              <a:rPr lang="en-US" dirty="0" smtClean="0"/>
              <a:t>{ </a:t>
            </a:r>
            <a:endParaRPr lang="en-US" dirty="0"/>
          </a:p>
          <a:p>
            <a:pPr marL="68580" indent="0">
              <a:buNone/>
            </a:pPr>
            <a:r>
              <a:rPr lang="en-US" dirty="0" smtClean="0"/>
              <a:t>	public </a:t>
            </a:r>
            <a:r>
              <a:rPr lang="en-US" dirty="0" err="1"/>
              <a:t>int</a:t>
            </a:r>
            <a:r>
              <a:rPr lang="en-US" dirty="0"/>
              <a:t> </a:t>
            </a:r>
            <a:r>
              <a:rPr lang="en-US" dirty="0" err="1"/>
              <a:t>GetNumber</a:t>
            </a:r>
            <a:r>
              <a:rPr lang="en-US" dirty="0"/>
              <a:t>() { return 1; } </a:t>
            </a:r>
          </a:p>
          <a:p>
            <a:pPr marL="68580" indent="0">
              <a:buNone/>
            </a:pPr>
            <a:r>
              <a:rPr lang="en-US" dirty="0"/>
              <a:t>} </a:t>
            </a:r>
          </a:p>
          <a:p>
            <a:pPr marL="68580" indent="0">
              <a:buNone/>
            </a:pPr>
            <a:r>
              <a:rPr lang="en-US" b="1" u="sng" dirty="0"/>
              <a:t>sealed</a:t>
            </a:r>
            <a:r>
              <a:rPr lang="en-US" dirty="0"/>
              <a:t> class </a:t>
            </a:r>
            <a:r>
              <a:rPr lang="en-US" dirty="0" err="1"/>
              <a:t>TestB</a:t>
            </a:r>
            <a:r>
              <a:rPr lang="en-US" dirty="0"/>
              <a:t> : </a:t>
            </a:r>
            <a:r>
              <a:rPr lang="en-US" dirty="0" err="1"/>
              <a:t>ITest</a:t>
            </a:r>
            <a:r>
              <a:rPr lang="en-US" dirty="0"/>
              <a:t> </a:t>
            </a:r>
            <a:endParaRPr lang="en-US" dirty="0" smtClean="0"/>
          </a:p>
          <a:p>
            <a:pPr marL="68580" indent="0">
              <a:buNone/>
            </a:pPr>
            <a:r>
              <a:rPr lang="en-US" dirty="0" smtClean="0"/>
              <a:t>{ </a:t>
            </a:r>
            <a:endParaRPr lang="en-US" dirty="0"/>
          </a:p>
          <a:p>
            <a:pPr marL="68580" indent="0">
              <a:buNone/>
            </a:pPr>
            <a:r>
              <a:rPr lang="en-US" dirty="0" smtClean="0"/>
              <a:t>public </a:t>
            </a:r>
            <a:r>
              <a:rPr lang="en-US" dirty="0" err="1"/>
              <a:t>int</a:t>
            </a:r>
            <a:r>
              <a:rPr lang="en-US" dirty="0"/>
              <a:t> </a:t>
            </a:r>
            <a:r>
              <a:rPr lang="en-US" dirty="0" err="1"/>
              <a:t>GetNumber</a:t>
            </a:r>
            <a:r>
              <a:rPr lang="en-US" dirty="0"/>
              <a:t>() { return 2; }</a:t>
            </a:r>
          </a:p>
          <a:p>
            <a:pPr marL="68580" indent="0">
              <a:buNone/>
            </a:pPr>
            <a:r>
              <a:rPr lang="en-US" dirty="0" smtClean="0"/>
              <a:t>} </a:t>
            </a:r>
            <a:endParaRPr lang="en-US" dirty="0"/>
          </a:p>
          <a:p>
            <a:pPr marL="68580" indent="0">
              <a:buNone/>
            </a:pPr>
            <a:r>
              <a:rPr lang="en-US" dirty="0"/>
              <a:t>class </a:t>
            </a:r>
            <a:r>
              <a:rPr lang="en-US" dirty="0" smtClean="0"/>
              <a:t>Program</a:t>
            </a:r>
          </a:p>
          <a:p>
            <a:pPr marL="68580" indent="0">
              <a:buNone/>
            </a:pPr>
            <a:r>
              <a:rPr lang="en-US" dirty="0" smtClean="0"/>
              <a:t> </a:t>
            </a:r>
            <a:r>
              <a:rPr lang="en-US" dirty="0"/>
              <a:t>{</a:t>
            </a:r>
          </a:p>
          <a:p>
            <a:pPr marL="68580" indent="0">
              <a:buNone/>
            </a:pPr>
            <a:r>
              <a:rPr lang="en-US" dirty="0"/>
              <a:t>static void Main() </a:t>
            </a:r>
          </a:p>
          <a:p>
            <a:pPr marL="68580" indent="0">
              <a:buNone/>
            </a:pPr>
            <a:r>
              <a:rPr lang="en-US" dirty="0"/>
              <a:t>{ </a:t>
            </a:r>
            <a:endParaRPr lang="en-US" dirty="0" smtClean="0"/>
          </a:p>
          <a:p>
            <a:pPr marL="68580" indent="0">
              <a:buNone/>
            </a:pPr>
            <a:r>
              <a:rPr lang="en-US" dirty="0"/>
              <a:t>	</a:t>
            </a:r>
            <a:r>
              <a:rPr lang="en-US" dirty="0" err="1" smtClean="0"/>
              <a:t>ITest</a:t>
            </a:r>
            <a:r>
              <a:rPr lang="en-US" dirty="0" smtClean="0"/>
              <a:t> </a:t>
            </a:r>
            <a:r>
              <a:rPr lang="en-US" dirty="0"/>
              <a:t>test1 = new </a:t>
            </a:r>
            <a:r>
              <a:rPr lang="en-US" b="1" u="sng" dirty="0" err="1"/>
              <a:t>TestA</a:t>
            </a:r>
            <a:r>
              <a:rPr lang="en-US" dirty="0"/>
              <a:t>(); </a:t>
            </a:r>
            <a:r>
              <a:rPr lang="en-US" dirty="0" smtClean="0"/>
              <a:t>	// </a:t>
            </a:r>
            <a:r>
              <a:rPr lang="en-US" dirty="0"/>
              <a:t>Regular class </a:t>
            </a:r>
          </a:p>
          <a:p>
            <a:pPr marL="68580" indent="0">
              <a:buNone/>
            </a:pPr>
            <a:r>
              <a:rPr lang="en-US" dirty="0" smtClean="0"/>
              <a:t>	</a:t>
            </a:r>
            <a:r>
              <a:rPr lang="en-US" dirty="0" err="1" smtClean="0"/>
              <a:t>ITest</a:t>
            </a:r>
            <a:r>
              <a:rPr lang="en-US" dirty="0" smtClean="0"/>
              <a:t> </a:t>
            </a:r>
            <a:r>
              <a:rPr lang="en-US" dirty="0"/>
              <a:t>test2 = new </a:t>
            </a:r>
            <a:r>
              <a:rPr lang="en-US" b="1" u="sng" dirty="0" err="1"/>
              <a:t>TestB</a:t>
            </a:r>
            <a:r>
              <a:rPr lang="en-US" dirty="0"/>
              <a:t>(); </a:t>
            </a:r>
            <a:r>
              <a:rPr lang="en-US" dirty="0" smtClean="0"/>
              <a:t>	// </a:t>
            </a:r>
            <a:r>
              <a:rPr lang="en-US" dirty="0"/>
              <a:t>Sealed instantiation </a:t>
            </a:r>
            <a:r>
              <a:rPr lang="en-US" dirty="0" smtClean="0"/>
              <a:t>	</a:t>
            </a:r>
            <a:r>
              <a:rPr lang="en-US" dirty="0" err="1" smtClean="0"/>
              <a:t>Console.WriteLine</a:t>
            </a:r>
            <a:r>
              <a:rPr lang="en-US" dirty="0" smtClean="0"/>
              <a:t>(test1.GetNumber</a:t>
            </a:r>
            <a:r>
              <a:rPr lang="en-US" dirty="0"/>
              <a:t>()); </a:t>
            </a:r>
            <a:r>
              <a:rPr lang="en-US" dirty="0" smtClean="0"/>
              <a:t>		// </a:t>
            </a:r>
            <a:r>
              <a:rPr lang="en-US" dirty="0" err="1"/>
              <a:t>TestA.GetNumber</a:t>
            </a:r>
            <a:r>
              <a:rPr lang="en-US" dirty="0"/>
              <a:t> </a:t>
            </a:r>
            <a:r>
              <a:rPr lang="en-US" dirty="0" smtClean="0"/>
              <a:t>	</a:t>
            </a:r>
            <a:r>
              <a:rPr lang="en-US" dirty="0" err="1" smtClean="0"/>
              <a:t>Console.WriteLine</a:t>
            </a:r>
            <a:r>
              <a:rPr lang="en-US" dirty="0" smtClean="0"/>
              <a:t>(test2.GetNumber</a:t>
            </a:r>
            <a:r>
              <a:rPr lang="en-US" dirty="0"/>
              <a:t>()); </a:t>
            </a:r>
            <a:r>
              <a:rPr lang="en-US" dirty="0" smtClean="0"/>
              <a:t>		// </a:t>
            </a:r>
            <a:r>
              <a:rPr lang="en-US" dirty="0" err="1"/>
              <a:t>TestB.GetNumber</a:t>
            </a:r>
            <a:r>
              <a:rPr lang="en-US" dirty="0"/>
              <a:t> </a:t>
            </a:r>
          </a:p>
          <a:p>
            <a:pPr marL="68580" indent="0">
              <a:buNone/>
            </a:pPr>
            <a:r>
              <a:rPr lang="en-US" dirty="0"/>
              <a:t>} </a:t>
            </a:r>
            <a:endParaRPr lang="en-US" dirty="0" smtClean="0"/>
          </a:p>
          <a:p>
            <a:pPr marL="68580" indent="0">
              <a:buNone/>
            </a:pPr>
            <a:endParaRPr lang="en-US" dirty="0"/>
          </a:p>
          <a:p>
            <a:pPr marL="68580" indent="0">
              <a:buNone/>
            </a:pPr>
            <a:endParaRPr lang="en-US" dirty="0"/>
          </a:p>
          <a:p>
            <a:pPr marL="68580" indent="0">
              <a:buNone/>
            </a:pPr>
            <a:r>
              <a:rPr lang="en-US" b="1" dirty="0" smtClean="0"/>
              <a:t>Output: </a:t>
            </a:r>
            <a:r>
              <a:rPr lang="en-US" dirty="0" smtClean="0"/>
              <a:t> </a:t>
            </a:r>
            <a:r>
              <a:rPr lang="en-US" dirty="0"/>
              <a:t>1 2</a:t>
            </a:r>
          </a:p>
        </p:txBody>
      </p:sp>
    </p:spTree>
    <p:extLst>
      <p:ext uri="{BB962C8B-B14F-4D97-AF65-F5344CB8AC3E}">
        <p14:creationId xmlns:p14="http://schemas.microsoft.com/office/powerpoint/2010/main" val="39500352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0"/>
            <a:ext cx="7153834" cy="1105936"/>
          </a:xfrm>
        </p:spPr>
        <p:txBody>
          <a:bodyPr>
            <a:normAutofit fontScale="90000"/>
          </a:bodyPr>
          <a:lstStyle/>
          <a:p>
            <a:r>
              <a:rPr lang="en-US" dirty="0" smtClean="0"/>
              <a:t>Sealed keyword on improving performance of method calls</a:t>
            </a:r>
            <a:endParaRPr lang="en-US" dirty="0"/>
          </a:p>
        </p:txBody>
      </p:sp>
      <p:sp>
        <p:nvSpPr>
          <p:cNvPr id="3" name="Content Placeholder 2"/>
          <p:cNvSpPr>
            <a:spLocks noGrp="1"/>
          </p:cNvSpPr>
          <p:nvPr>
            <p:ph idx="1"/>
          </p:nvPr>
        </p:nvSpPr>
        <p:spPr>
          <a:xfrm>
            <a:off x="609600" y="1828800"/>
            <a:ext cx="8001000" cy="4495800"/>
          </a:xfrm>
        </p:spPr>
        <p:txBody>
          <a:bodyPr>
            <a:normAutofit/>
          </a:bodyPr>
          <a:lstStyle/>
          <a:p>
            <a:pPr marL="68580" indent="0">
              <a:buNone/>
            </a:pPr>
            <a:endParaRPr lang="en-US" dirty="0" smtClean="0"/>
          </a:p>
          <a:p>
            <a:pPr marL="68580" indent="0">
              <a:buNone/>
            </a:pPr>
            <a:r>
              <a:rPr lang="en-US" dirty="0" smtClean="0"/>
              <a:t>For </a:t>
            </a:r>
            <a:r>
              <a:rPr lang="en-US" dirty="0"/>
              <a:t>interface-heavy programs, the sealed decoration can result in a speedup on all method calls with no downside</a:t>
            </a:r>
            <a:r>
              <a:rPr lang="en-US" dirty="0" smtClean="0"/>
              <a:t>.</a:t>
            </a:r>
          </a:p>
          <a:p>
            <a:pPr marL="68580" indent="0">
              <a:buNone/>
            </a:pPr>
            <a:endParaRPr lang="en-US" dirty="0"/>
          </a:p>
          <a:p>
            <a:r>
              <a:rPr lang="en-US" b="1" dirty="0"/>
              <a:t>Outer variables used in benchmark</a:t>
            </a:r>
            <a:r>
              <a:rPr lang="en-US" dirty="0"/>
              <a:t> </a:t>
            </a:r>
          </a:p>
          <a:p>
            <a:pPr marL="68580" indent="0">
              <a:buNone/>
            </a:pPr>
            <a:r>
              <a:rPr lang="en-US" dirty="0" smtClean="0"/>
              <a:t>	</a:t>
            </a:r>
            <a:r>
              <a:rPr lang="en-US" dirty="0" err="1" smtClean="0"/>
              <a:t>int</a:t>
            </a:r>
            <a:r>
              <a:rPr lang="en-US" dirty="0" smtClean="0"/>
              <a:t> </a:t>
            </a:r>
            <a:r>
              <a:rPr lang="en-US" dirty="0"/>
              <a:t>sum1 = 0; </a:t>
            </a:r>
            <a:r>
              <a:rPr lang="en-US" dirty="0" err="1"/>
              <a:t>int</a:t>
            </a:r>
            <a:r>
              <a:rPr lang="en-US" dirty="0"/>
              <a:t> sum2 = 0; </a:t>
            </a:r>
          </a:p>
          <a:p>
            <a:pPr marL="68580" indent="0">
              <a:buNone/>
            </a:pPr>
            <a:r>
              <a:rPr lang="en-US" dirty="0" smtClean="0"/>
              <a:t>	</a:t>
            </a:r>
            <a:r>
              <a:rPr lang="en-US" dirty="0" err="1" smtClean="0"/>
              <a:t>ITest</a:t>
            </a:r>
            <a:r>
              <a:rPr lang="en-US" dirty="0" smtClean="0"/>
              <a:t> </a:t>
            </a:r>
            <a:r>
              <a:rPr lang="en-US" dirty="0"/>
              <a:t>test1 = new </a:t>
            </a:r>
            <a:r>
              <a:rPr lang="en-US" dirty="0" err="1"/>
              <a:t>TestA</a:t>
            </a:r>
            <a:r>
              <a:rPr lang="en-US" dirty="0"/>
              <a:t>(); </a:t>
            </a:r>
          </a:p>
          <a:p>
            <a:pPr marL="68580" indent="0">
              <a:buNone/>
            </a:pPr>
            <a:r>
              <a:rPr lang="en-US" dirty="0" smtClean="0"/>
              <a:t>	</a:t>
            </a:r>
            <a:r>
              <a:rPr lang="en-US" dirty="0" err="1" smtClean="0"/>
              <a:t>ITest</a:t>
            </a:r>
            <a:r>
              <a:rPr lang="en-US" dirty="0" smtClean="0"/>
              <a:t> </a:t>
            </a:r>
            <a:r>
              <a:rPr lang="en-US" dirty="0"/>
              <a:t>test2 = new </a:t>
            </a:r>
            <a:r>
              <a:rPr lang="en-US" dirty="0" err="1"/>
              <a:t>TestB</a:t>
            </a:r>
            <a:r>
              <a:rPr lang="en-US" dirty="0"/>
              <a:t>();</a:t>
            </a:r>
          </a:p>
          <a:p>
            <a:pPr marL="68580" indent="0">
              <a:buNone/>
            </a:pPr>
            <a:endParaRPr lang="en-US" dirty="0"/>
          </a:p>
        </p:txBody>
      </p:sp>
    </p:spTree>
    <p:extLst>
      <p:ext uri="{BB962C8B-B14F-4D97-AF65-F5344CB8AC3E}">
        <p14:creationId xmlns:p14="http://schemas.microsoft.com/office/powerpoint/2010/main" val="110519322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0"/>
            <a:ext cx="7153834" cy="1105936"/>
          </a:xfrm>
        </p:spPr>
        <p:txBody>
          <a:bodyPr>
            <a:normAutofit fontScale="90000"/>
          </a:bodyPr>
          <a:lstStyle/>
          <a:p>
            <a:r>
              <a:rPr lang="en-US" dirty="0" smtClean="0"/>
              <a:t>Sealed keyword on improving performance of method calls</a:t>
            </a:r>
            <a:endParaRPr lang="en-US" dirty="0"/>
          </a:p>
        </p:txBody>
      </p:sp>
      <p:sp>
        <p:nvSpPr>
          <p:cNvPr id="3" name="Content Placeholder 2"/>
          <p:cNvSpPr>
            <a:spLocks noGrp="1"/>
          </p:cNvSpPr>
          <p:nvPr>
            <p:ph idx="1"/>
          </p:nvPr>
        </p:nvSpPr>
        <p:spPr>
          <a:xfrm>
            <a:off x="609600" y="1828800"/>
            <a:ext cx="8001000" cy="4495800"/>
          </a:xfrm>
        </p:spPr>
        <p:txBody>
          <a:bodyPr>
            <a:normAutofit lnSpcReduction="10000"/>
          </a:bodyPr>
          <a:lstStyle/>
          <a:p>
            <a:r>
              <a:rPr lang="en-US" dirty="0"/>
              <a:t> </a:t>
            </a:r>
            <a:r>
              <a:rPr lang="en-US" b="1" dirty="0"/>
              <a:t>Contents of tight loops</a:t>
            </a:r>
            <a:r>
              <a:rPr lang="en-US" dirty="0"/>
              <a:t> </a:t>
            </a:r>
          </a:p>
          <a:p>
            <a:pPr marL="68580" indent="0">
              <a:buNone/>
            </a:pPr>
            <a:r>
              <a:rPr lang="en-US" dirty="0" smtClean="0"/>
              <a:t>	sum1 </a:t>
            </a:r>
            <a:r>
              <a:rPr lang="en-US" dirty="0"/>
              <a:t>+= test1.GetNumber(); // Loop 1 body </a:t>
            </a:r>
          </a:p>
          <a:p>
            <a:pPr marL="68580" indent="0">
              <a:buNone/>
            </a:pPr>
            <a:r>
              <a:rPr lang="en-US" dirty="0" smtClean="0"/>
              <a:t>	sum1 </a:t>
            </a:r>
            <a:r>
              <a:rPr lang="en-US" dirty="0"/>
              <a:t>+= test1.GetNumber();</a:t>
            </a:r>
          </a:p>
          <a:p>
            <a:pPr marL="68580" indent="0">
              <a:buNone/>
            </a:pPr>
            <a:r>
              <a:rPr lang="en-US" dirty="0" smtClean="0"/>
              <a:t>	sum1 </a:t>
            </a:r>
            <a:r>
              <a:rPr lang="en-US" dirty="0"/>
              <a:t>+= test1.GetNumber(); </a:t>
            </a:r>
          </a:p>
          <a:p>
            <a:pPr marL="68580" indent="0">
              <a:buNone/>
            </a:pPr>
            <a:r>
              <a:rPr lang="en-US" dirty="0" smtClean="0"/>
              <a:t>	sum1 </a:t>
            </a:r>
            <a:r>
              <a:rPr lang="en-US" dirty="0"/>
              <a:t>+= test1.GetNumber();</a:t>
            </a:r>
          </a:p>
          <a:p>
            <a:pPr marL="68580" indent="0">
              <a:buNone/>
            </a:pPr>
            <a:r>
              <a:rPr lang="en-US" dirty="0" smtClean="0"/>
              <a:t>	sum1 </a:t>
            </a:r>
            <a:r>
              <a:rPr lang="en-US" dirty="0"/>
              <a:t>+= test1.GetNumber(); </a:t>
            </a:r>
          </a:p>
          <a:p>
            <a:pPr marL="68580" indent="0">
              <a:buNone/>
            </a:pPr>
            <a:r>
              <a:rPr lang="en-US" dirty="0" smtClean="0"/>
              <a:t>	sum2 </a:t>
            </a:r>
            <a:r>
              <a:rPr lang="en-US" dirty="0"/>
              <a:t>+= test2.GetNumber(); // Loop 2 body </a:t>
            </a:r>
          </a:p>
          <a:p>
            <a:pPr marL="68580" indent="0">
              <a:buNone/>
            </a:pPr>
            <a:r>
              <a:rPr lang="en-US" dirty="0" smtClean="0"/>
              <a:t>	sum2 </a:t>
            </a:r>
            <a:r>
              <a:rPr lang="en-US" dirty="0"/>
              <a:t>+= test2.GetNumber(); </a:t>
            </a:r>
          </a:p>
          <a:p>
            <a:pPr marL="68580" indent="0">
              <a:buNone/>
            </a:pPr>
            <a:r>
              <a:rPr lang="en-US" dirty="0" smtClean="0"/>
              <a:t>	sum2 </a:t>
            </a:r>
            <a:r>
              <a:rPr lang="en-US" dirty="0"/>
              <a:t>+= test2.GetNumber(); </a:t>
            </a:r>
          </a:p>
          <a:p>
            <a:pPr marL="68580" indent="0">
              <a:buNone/>
            </a:pPr>
            <a:r>
              <a:rPr lang="en-US" dirty="0" smtClean="0"/>
              <a:t>	sum2 </a:t>
            </a:r>
            <a:r>
              <a:rPr lang="en-US" dirty="0"/>
              <a:t>+= test2.GetNumber();</a:t>
            </a:r>
          </a:p>
          <a:p>
            <a:pPr marL="68580" indent="0">
              <a:buNone/>
            </a:pPr>
            <a:r>
              <a:rPr lang="en-US" dirty="0" smtClean="0"/>
              <a:t>	 </a:t>
            </a:r>
            <a:r>
              <a:rPr lang="en-US" dirty="0"/>
              <a:t>sum2 += test2.GetNumber();</a:t>
            </a:r>
          </a:p>
        </p:txBody>
      </p:sp>
    </p:spTree>
    <p:extLst>
      <p:ext uri="{BB962C8B-B14F-4D97-AF65-F5344CB8AC3E}">
        <p14:creationId xmlns:p14="http://schemas.microsoft.com/office/powerpoint/2010/main" val="71182211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0"/>
            <a:ext cx="7153834" cy="1105936"/>
          </a:xfrm>
        </p:spPr>
        <p:txBody>
          <a:bodyPr>
            <a:normAutofit fontScale="90000"/>
          </a:bodyPr>
          <a:lstStyle/>
          <a:p>
            <a:r>
              <a:rPr lang="en-US" dirty="0" smtClean="0"/>
              <a:t>Sealed keyword on improving performance of method calls</a:t>
            </a:r>
            <a:endParaRPr lang="en-US" dirty="0"/>
          </a:p>
        </p:txBody>
      </p:sp>
      <p:sp>
        <p:nvSpPr>
          <p:cNvPr id="3" name="Content Placeholder 2"/>
          <p:cNvSpPr>
            <a:spLocks noGrp="1"/>
          </p:cNvSpPr>
          <p:nvPr>
            <p:ph idx="1"/>
          </p:nvPr>
        </p:nvSpPr>
        <p:spPr>
          <a:xfrm>
            <a:off x="609600" y="1828800"/>
            <a:ext cx="8001000" cy="4495800"/>
          </a:xfrm>
        </p:spPr>
        <p:txBody>
          <a:bodyPr>
            <a:normAutofit/>
          </a:bodyPr>
          <a:lstStyle/>
          <a:p>
            <a:pPr marL="68580" indent="0">
              <a:buNone/>
            </a:pPr>
            <a:r>
              <a:rPr lang="en-US" dirty="0"/>
              <a:t> </a:t>
            </a:r>
            <a:endParaRPr lang="en-US" dirty="0" smtClean="0"/>
          </a:p>
          <a:p>
            <a:r>
              <a:rPr lang="en-US" b="1" dirty="0" smtClean="0"/>
              <a:t>Results</a:t>
            </a:r>
            <a:endParaRPr lang="en-US" dirty="0"/>
          </a:p>
          <a:p>
            <a:pPr marL="68580" indent="0">
              <a:buNone/>
            </a:pPr>
            <a:r>
              <a:rPr lang="en-US" dirty="0" smtClean="0"/>
              <a:t>	Iterations</a:t>
            </a:r>
            <a:r>
              <a:rPr lang="en-US" dirty="0"/>
              <a:t>: 100</a:t>
            </a:r>
          </a:p>
          <a:p>
            <a:pPr marL="68580" indent="0">
              <a:buNone/>
            </a:pPr>
            <a:r>
              <a:rPr lang="en-US" dirty="0" smtClean="0"/>
              <a:t>	</a:t>
            </a:r>
            <a:r>
              <a:rPr lang="en-US" dirty="0" err="1" smtClean="0"/>
              <a:t>TestA.GetNumber</a:t>
            </a:r>
            <a:r>
              <a:rPr lang="en-US" dirty="0" smtClean="0"/>
              <a:t> </a:t>
            </a:r>
            <a:r>
              <a:rPr lang="en-US" dirty="0"/>
              <a:t>(regular): 2.490 ns </a:t>
            </a:r>
          </a:p>
          <a:p>
            <a:pPr marL="68580" indent="0">
              <a:buNone/>
            </a:pPr>
            <a:r>
              <a:rPr lang="en-US" dirty="0" smtClean="0"/>
              <a:t>	</a:t>
            </a:r>
            <a:r>
              <a:rPr lang="en-US" dirty="0" err="1" smtClean="0"/>
              <a:t>TestB.GetNumber</a:t>
            </a:r>
            <a:r>
              <a:rPr lang="en-US" dirty="0" smtClean="0"/>
              <a:t> </a:t>
            </a:r>
            <a:r>
              <a:rPr lang="en-US" dirty="0"/>
              <a:t>(sealed): 2.162 ns [faster]</a:t>
            </a:r>
          </a:p>
        </p:txBody>
      </p:sp>
    </p:spTree>
    <p:extLst>
      <p:ext uri="{BB962C8B-B14F-4D97-AF65-F5344CB8AC3E}">
        <p14:creationId xmlns:p14="http://schemas.microsoft.com/office/powerpoint/2010/main" val="6564572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85800"/>
            <a:ext cx="7024744" cy="724936"/>
          </a:xfrm>
        </p:spPr>
        <p:txBody>
          <a:bodyPr>
            <a:normAutofit/>
          </a:bodyPr>
          <a:lstStyle/>
          <a:p>
            <a:endParaRPr lang="en-US" dirty="0"/>
          </a:p>
        </p:txBody>
      </p:sp>
      <p:sp>
        <p:nvSpPr>
          <p:cNvPr id="3" name="Content Placeholder 2"/>
          <p:cNvSpPr>
            <a:spLocks noGrp="1"/>
          </p:cNvSpPr>
          <p:nvPr>
            <p:ph idx="1"/>
          </p:nvPr>
        </p:nvSpPr>
        <p:spPr/>
        <p:txBody>
          <a:bodyPr/>
          <a:lstStyle/>
          <a:p>
            <a:endParaRPr lang="en-US"/>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609602" y="838200"/>
            <a:ext cx="7924798" cy="5638802"/>
          </a:xfrm>
          <a:prstGeom prst="rect">
            <a:avLst/>
          </a:prstGeom>
        </p:spPr>
      </p:pic>
    </p:spTree>
    <p:extLst>
      <p:ext uri="{BB962C8B-B14F-4D97-AF65-F5344CB8AC3E}">
        <p14:creationId xmlns:p14="http://schemas.microsoft.com/office/powerpoint/2010/main" val="293360758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Differences between a Class and a Structure</a:t>
            </a:r>
          </a:p>
        </p:txBody>
      </p:sp>
      <p:sp>
        <p:nvSpPr>
          <p:cNvPr id="3" name="Content Placeholder 2"/>
          <p:cNvSpPr>
            <a:spLocks noGrp="1"/>
          </p:cNvSpPr>
          <p:nvPr>
            <p:ph idx="1"/>
          </p:nvPr>
        </p:nvSpPr>
        <p:spPr/>
        <p:txBody>
          <a:bodyPr>
            <a:normAutofit/>
          </a:bodyPr>
          <a:lstStyle/>
          <a:p>
            <a:pPr marL="68580" indent="0">
              <a:buNone/>
            </a:pPr>
            <a:r>
              <a:rPr lang="en-US" dirty="0" smtClean="0"/>
              <a:t>-</a:t>
            </a:r>
            <a:r>
              <a:rPr lang="en-US" dirty="0" err="1" smtClean="0"/>
              <a:t>Sneha</a:t>
            </a:r>
            <a:endParaRPr lang="en-US" dirty="0"/>
          </a:p>
        </p:txBody>
      </p:sp>
    </p:spTree>
    <p:extLst>
      <p:ext uri="{BB962C8B-B14F-4D97-AF65-F5344CB8AC3E}">
        <p14:creationId xmlns:p14="http://schemas.microsoft.com/office/powerpoint/2010/main" val="92084399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6800" y="990600"/>
            <a:ext cx="6777317" cy="4994429"/>
          </a:xfrm>
        </p:spPr>
        <p:txBody>
          <a:bodyPr/>
          <a:lstStyle/>
          <a:p>
            <a:r>
              <a:rPr lang="en-US" dirty="0" err="1"/>
              <a:t>Struct</a:t>
            </a:r>
            <a:r>
              <a:rPr lang="en-US" dirty="0"/>
              <a:t> is a value type whereas class is a reference type</a:t>
            </a:r>
          </a:p>
          <a:p>
            <a:r>
              <a:rPr lang="en-US" dirty="0" err="1"/>
              <a:t>Structs</a:t>
            </a:r>
            <a:r>
              <a:rPr lang="en-US" dirty="0"/>
              <a:t> are stored on stack, classes are stored in heap</a:t>
            </a:r>
          </a:p>
          <a:p>
            <a:r>
              <a:rPr lang="en-US" dirty="0"/>
              <a:t>Value type hold their value in memory where they are declared, but reference types hold a reference to an object in memory.</a:t>
            </a:r>
          </a:p>
          <a:p>
            <a:r>
              <a:rPr lang="en-US" dirty="0"/>
              <a:t>Value types are destroyed immediately after the scope is lost, whereas in the reference type, the reference variable is destroyed after the scope is lost.</a:t>
            </a:r>
          </a:p>
          <a:p>
            <a:endParaRPr lang="en-US" dirty="0"/>
          </a:p>
        </p:txBody>
      </p:sp>
    </p:spTree>
    <p:extLst>
      <p:ext uri="{BB962C8B-B14F-4D97-AF65-F5344CB8AC3E}">
        <p14:creationId xmlns:p14="http://schemas.microsoft.com/office/powerpoint/2010/main" val="223546425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767059"/>
            <a:ext cx="8267700" cy="5633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483719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799" y="838201"/>
            <a:ext cx="7841569"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072242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492" y="914400"/>
            <a:ext cx="6777317" cy="4918229"/>
          </a:xfrm>
        </p:spPr>
        <p:txBody>
          <a:bodyPr/>
          <a:lstStyle/>
          <a:p>
            <a:r>
              <a:rPr lang="en-US" dirty="0"/>
              <a:t>When you copy a </a:t>
            </a:r>
            <a:r>
              <a:rPr lang="en-US" dirty="0" err="1"/>
              <a:t>struct</a:t>
            </a:r>
            <a:r>
              <a:rPr lang="en-US" dirty="0"/>
              <a:t> into another </a:t>
            </a:r>
            <a:r>
              <a:rPr lang="en-US" dirty="0" err="1"/>
              <a:t>struct</a:t>
            </a:r>
            <a:r>
              <a:rPr lang="en-US" dirty="0"/>
              <a:t>, a new copy of that </a:t>
            </a:r>
            <a:r>
              <a:rPr lang="en-US" dirty="0" err="1"/>
              <a:t>struct</a:t>
            </a:r>
            <a:r>
              <a:rPr lang="en-US" dirty="0"/>
              <a:t> gets created &amp; modifications on one </a:t>
            </a:r>
            <a:r>
              <a:rPr lang="en-US" dirty="0" err="1"/>
              <a:t>struct</a:t>
            </a:r>
            <a:r>
              <a:rPr lang="en-US" dirty="0"/>
              <a:t> will not affect the values contained in the other </a:t>
            </a:r>
            <a:r>
              <a:rPr lang="en-US" dirty="0" err="1"/>
              <a:t>struct</a:t>
            </a:r>
            <a:r>
              <a:rPr lang="en-US" dirty="0"/>
              <a:t>.</a:t>
            </a:r>
          </a:p>
          <a:p>
            <a:endParaRPr lang="en-US" dirty="0"/>
          </a:p>
          <a:p>
            <a:r>
              <a:rPr lang="en-US" dirty="0"/>
              <a:t>When you copy a class into another class, only a new copy of the reference gets created . So operations on one class will affect the values contained in the other class.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21043695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400" y="1295401"/>
            <a:ext cx="8092542"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097273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952500"/>
            <a:ext cx="7338510" cy="1218164"/>
          </a:xfrm>
        </p:spPr>
        <p:txBody>
          <a:bodyPr>
            <a:normAutofit/>
          </a:bodyPr>
          <a:lstStyle/>
          <a:p>
            <a:endParaRPr lang="en-US" dirty="0"/>
          </a:p>
        </p:txBody>
      </p:sp>
      <p:sp>
        <p:nvSpPr>
          <p:cNvPr id="3" name="Content Placeholder 2"/>
          <p:cNvSpPr>
            <a:spLocks noGrp="1"/>
          </p:cNvSpPr>
          <p:nvPr>
            <p:ph idx="1"/>
          </p:nvPr>
        </p:nvSpPr>
        <p:spPr/>
        <p:txBody>
          <a:bodyPr/>
          <a:lstStyle/>
          <a:p>
            <a:endParaRPr lang="en-US"/>
          </a:p>
        </p:txBody>
      </p:sp>
      <p:pic>
        <p:nvPicPr>
          <p:cNvPr id="5" name="Picture 4" descr="C:\Users\Administrator\Pictures\Capture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114" y="838200"/>
            <a:ext cx="7849771"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05021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492" y="914400"/>
            <a:ext cx="6777317" cy="5105400"/>
          </a:xfrm>
        </p:spPr>
        <p:txBody>
          <a:bodyPr/>
          <a:lstStyle/>
          <a:p>
            <a:r>
              <a:rPr lang="en-US" dirty="0" err="1"/>
              <a:t>Structs</a:t>
            </a:r>
            <a:r>
              <a:rPr lang="en-US" dirty="0"/>
              <a:t> cannot have destructors, whereas classes can</a:t>
            </a:r>
          </a:p>
          <a:p>
            <a:endParaRPr lang="en-US" dirty="0"/>
          </a:p>
          <a:p>
            <a:r>
              <a:rPr lang="en-US" dirty="0" err="1"/>
              <a:t>Structs</a:t>
            </a:r>
            <a:r>
              <a:rPr lang="en-US" dirty="0"/>
              <a:t> cannot have explicit parameter less constructors whereas a class can</a:t>
            </a:r>
          </a:p>
          <a:p>
            <a:endParaRPr lang="en-US" dirty="0"/>
          </a:p>
          <a:p>
            <a:r>
              <a:rPr lang="en-US" dirty="0" err="1"/>
              <a:t>Structs</a:t>
            </a:r>
            <a:r>
              <a:rPr lang="en-US" dirty="0"/>
              <a:t> cannot inherit from another class whereas a class can. Both can inherit from an interface.</a:t>
            </a:r>
          </a:p>
          <a:p>
            <a:endParaRPr lang="en-US" dirty="0"/>
          </a:p>
        </p:txBody>
      </p:sp>
    </p:spTree>
    <p:extLst>
      <p:ext uri="{BB962C8B-B14F-4D97-AF65-F5344CB8AC3E}">
        <p14:creationId xmlns:p14="http://schemas.microsoft.com/office/powerpoint/2010/main" val="219208600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952500"/>
            <a:ext cx="7338510" cy="1218164"/>
          </a:xfrm>
        </p:spPr>
        <p:txBody>
          <a:bodyPr>
            <a:normAutofit fontScale="90000"/>
          </a:bodyPr>
          <a:lstStyle/>
          <a:p>
            <a:r>
              <a:rPr lang="en-US" dirty="0"/>
              <a:t>Does .NET support multiple inheritance</a:t>
            </a:r>
          </a:p>
        </p:txBody>
      </p:sp>
      <p:sp>
        <p:nvSpPr>
          <p:cNvPr id="3" name="Content Placeholder 2"/>
          <p:cNvSpPr>
            <a:spLocks noGrp="1"/>
          </p:cNvSpPr>
          <p:nvPr>
            <p:ph idx="1"/>
          </p:nvPr>
        </p:nvSpPr>
        <p:spPr/>
        <p:txBody>
          <a:bodyPr/>
          <a:lstStyle/>
          <a:p>
            <a:pPr marL="68580" indent="0">
              <a:buNone/>
            </a:pPr>
            <a:r>
              <a:rPr lang="en-US" dirty="0" smtClean="0"/>
              <a:t>-</a:t>
            </a:r>
            <a:r>
              <a:rPr lang="en-US" dirty="0" err="1" smtClean="0"/>
              <a:t>Sneha</a:t>
            </a:r>
            <a:endParaRPr lang="en-US" dirty="0"/>
          </a:p>
        </p:txBody>
      </p:sp>
    </p:spTree>
    <p:extLst>
      <p:ext uri="{BB962C8B-B14F-4D97-AF65-F5344CB8AC3E}">
        <p14:creationId xmlns:p14="http://schemas.microsoft.com/office/powerpoint/2010/main" val="150761021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952500"/>
            <a:ext cx="7338510" cy="1218164"/>
          </a:xfrm>
        </p:spPr>
        <p:txBody>
          <a:bodyPr>
            <a:normAutofit/>
          </a:bodyPr>
          <a:lstStyle/>
          <a:p>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781" y="838200"/>
            <a:ext cx="3990219" cy="499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838200"/>
            <a:ext cx="3981147" cy="4991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91043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85800"/>
            <a:ext cx="7024744" cy="724936"/>
          </a:xfrm>
        </p:spPr>
        <p:txBody>
          <a:bodyPr>
            <a:normAutofit/>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838200" y="685800"/>
            <a:ext cx="7467600" cy="5791202"/>
          </a:xfrm>
          <a:prstGeom prst="rect">
            <a:avLst/>
          </a:prstGeom>
        </p:spPr>
      </p:pic>
    </p:spTree>
    <p:extLst>
      <p:ext uri="{BB962C8B-B14F-4D97-AF65-F5344CB8AC3E}">
        <p14:creationId xmlns:p14="http://schemas.microsoft.com/office/powerpoint/2010/main" val="389953296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952500"/>
            <a:ext cx="7338510" cy="1218164"/>
          </a:xfrm>
        </p:spPr>
        <p:txBody>
          <a:bodyPr>
            <a:normAutofit/>
          </a:bodyPr>
          <a:lstStyle/>
          <a:p>
            <a:endParaRPr lang="en-US"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399" y="990600"/>
            <a:ext cx="8154523"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297534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952500"/>
            <a:ext cx="7338510" cy="1218164"/>
          </a:xfrm>
        </p:spPr>
        <p:txBody>
          <a:bodyPr>
            <a:normAutofit/>
          </a:bodyPr>
          <a:lstStyle/>
          <a:p>
            <a:endParaRPr lang="en-US"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76400" y="829524"/>
            <a:ext cx="6019800" cy="5598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302615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952500"/>
            <a:ext cx="7338510" cy="1218164"/>
          </a:xfrm>
        </p:spPr>
        <p:txBody>
          <a:bodyPr>
            <a:normAutofit/>
          </a:bodyPr>
          <a:lstStyle/>
          <a:p>
            <a:endParaRPr lang="en-US" dirty="0"/>
          </a:p>
        </p:txBody>
      </p:sp>
      <p:pic>
        <p:nvPicPr>
          <p:cNvPr id="163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762000"/>
            <a:ext cx="7482442"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021045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Access Modifiers and Strings</a:t>
            </a:r>
            <a:endParaRPr lang="en-US" dirty="0"/>
          </a:p>
        </p:txBody>
      </p:sp>
      <p:sp>
        <p:nvSpPr>
          <p:cNvPr id="3" name="Content Placeholder 2"/>
          <p:cNvSpPr>
            <a:spLocks noGrp="1"/>
          </p:cNvSpPr>
          <p:nvPr>
            <p:ph idx="1"/>
          </p:nvPr>
        </p:nvSpPr>
        <p:spPr/>
        <p:txBody>
          <a:bodyPr>
            <a:normAutofit/>
          </a:bodyPr>
          <a:lstStyle/>
          <a:p>
            <a:pPr marL="68580" indent="0">
              <a:buNone/>
            </a:pPr>
            <a:r>
              <a:rPr lang="en-US" dirty="0" smtClean="0"/>
              <a:t>-</a:t>
            </a:r>
            <a:r>
              <a:rPr lang="en-US" dirty="0" err="1" smtClean="0"/>
              <a:t>Arindam</a:t>
            </a:r>
            <a:endParaRPr lang="en-US" dirty="0"/>
          </a:p>
        </p:txBody>
      </p:sp>
    </p:spTree>
    <p:extLst>
      <p:ext uri="{BB962C8B-B14F-4D97-AF65-F5344CB8AC3E}">
        <p14:creationId xmlns:p14="http://schemas.microsoft.com/office/powerpoint/2010/main" val="105578398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Access Modifiers for Methods and their Usage </a:t>
            </a:r>
            <a:endParaRPr lang="en-US" dirty="0"/>
          </a:p>
        </p:txBody>
      </p:sp>
      <p:sp>
        <p:nvSpPr>
          <p:cNvPr id="3" name="Content Placeholder 2"/>
          <p:cNvSpPr>
            <a:spLocks noGrp="1"/>
          </p:cNvSpPr>
          <p:nvPr>
            <p:ph idx="1"/>
          </p:nvPr>
        </p:nvSpPr>
        <p:spPr/>
        <p:txBody>
          <a:bodyPr>
            <a:normAutofit lnSpcReduction="10000"/>
          </a:bodyPr>
          <a:lstStyle/>
          <a:p>
            <a:pPr marL="68580" indent="0">
              <a:buNone/>
            </a:pPr>
            <a:r>
              <a:rPr lang="en-US" dirty="0" smtClean="0"/>
              <a:t>Access Modifiers are some reserved keywords in C# which specify the accessibility of any method or data type. </a:t>
            </a:r>
          </a:p>
          <a:p>
            <a:pPr marL="68580" indent="0">
              <a:buNone/>
            </a:pPr>
            <a:r>
              <a:rPr lang="en-US" dirty="0" smtClean="0"/>
              <a:t>They are of 4 types in C#:</a:t>
            </a:r>
          </a:p>
          <a:p>
            <a:r>
              <a:rPr lang="en-US" dirty="0" smtClean="0"/>
              <a:t>public</a:t>
            </a:r>
          </a:p>
          <a:p>
            <a:r>
              <a:rPr lang="en-US" dirty="0"/>
              <a:t>p</a:t>
            </a:r>
            <a:r>
              <a:rPr lang="en-US" dirty="0" smtClean="0"/>
              <a:t>rivate</a:t>
            </a:r>
          </a:p>
          <a:p>
            <a:r>
              <a:rPr lang="en-US" dirty="0" smtClean="0"/>
              <a:t>protected </a:t>
            </a:r>
          </a:p>
          <a:p>
            <a:r>
              <a:rPr lang="en-US" dirty="0" smtClean="0"/>
              <a:t>internal</a:t>
            </a:r>
          </a:p>
          <a:p>
            <a:r>
              <a:rPr lang="en-US" dirty="0" smtClean="0"/>
              <a:t>protected internal</a:t>
            </a:r>
            <a:endParaRPr lang="en-US" dirty="0"/>
          </a:p>
        </p:txBody>
      </p:sp>
    </p:spTree>
    <p:extLst>
      <p:ext uri="{BB962C8B-B14F-4D97-AF65-F5344CB8AC3E}">
        <p14:creationId xmlns:p14="http://schemas.microsoft.com/office/powerpoint/2010/main" val="151174440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Access Modifiers for Methods and their Usage </a:t>
            </a:r>
            <a:endParaRPr lang="en-US" dirty="0"/>
          </a:p>
        </p:txBody>
      </p:sp>
      <p:sp>
        <p:nvSpPr>
          <p:cNvPr id="3" name="Content Placeholder 2"/>
          <p:cNvSpPr>
            <a:spLocks noGrp="1"/>
          </p:cNvSpPr>
          <p:nvPr>
            <p:ph idx="1"/>
          </p:nvPr>
        </p:nvSpPr>
        <p:spPr>
          <a:xfrm>
            <a:off x="1043493" y="2323652"/>
            <a:ext cx="7186107" cy="4000948"/>
          </a:xfrm>
        </p:spPr>
        <p:txBody>
          <a:bodyPr>
            <a:normAutofit/>
          </a:bodyPr>
          <a:lstStyle/>
          <a:p>
            <a:pPr marL="68580" indent="0">
              <a:buNone/>
            </a:pPr>
            <a:r>
              <a:rPr lang="en-US" b="1" u="sng" dirty="0" smtClean="0"/>
              <a:t>public</a:t>
            </a:r>
            <a:r>
              <a:rPr lang="en-US" dirty="0" smtClean="0"/>
              <a:t>: </a:t>
            </a:r>
          </a:p>
          <a:p>
            <a:r>
              <a:rPr lang="en-US" dirty="0" smtClean="0"/>
              <a:t>making a method public we can access the same outside the class where it belongs. </a:t>
            </a:r>
          </a:p>
          <a:p>
            <a:r>
              <a:rPr lang="en-US" dirty="0" smtClean="0"/>
              <a:t>It can also be accessed by another namespace provided the namespace having the method is imported.</a:t>
            </a:r>
          </a:p>
          <a:p>
            <a:r>
              <a:rPr lang="en-US" dirty="0" smtClean="0"/>
              <a:t>Basically a public method can be invoked everywhere.</a:t>
            </a:r>
            <a:endParaRPr lang="en-US" dirty="0"/>
          </a:p>
        </p:txBody>
      </p:sp>
    </p:spTree>
    <p:extLst>
      <p:ext uri="{BB962C8B-B14F-4D97-AF65-F5344CB8AC3E}">
        <p14:creationId xmlns:p14="http://schemas.microsoft.com/office/powerpoint/2010/main" val="236590518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Access Modifiers for Methods and their Usage </a:t>
            </a:r>
            <a:endParaRPr lang="en-US" dirty="0"/>
          </a:p>
        </p:txBody>
      </p:sp>
      <p:sp>
        <p:nvSpPr>
          <p:cNvPr id="3" name="Content Placeholder 2"/>
          <p:cNvSpPr>
            <a:spLocks noGrp="1"/>
          </p:cNvSpPr>
          <p:nvPr>
            <p:ph idx="1"/>
          </p:nvPr>
        </p:nvSpPr>
        <p:spPr>
          <a:xfrm>
            <a:off x="1043493" y="2323652"/>
            <a:ext cx="7186107" cy="4000948"/>
          </a:xfrm>
        </p:spPr>
        <p:txBody>
          <a:bodyPr>
            <a:normAutofit/>
          </a:bodyPr>
          <a:lstStyle/>
          <a:p>
            <a:pPr marL="68580" indent="0">
              <a:buNone/>
            </a:pPr>
            <a:r>
              <a:rPr lang="en-US" b="1" u="sng" dirty="0" smtClean="0"/>
              <a:t>public</a:t>
            </a:r>
            <a:r>
              <a:rPr lang="en-US" dirty="0" smtClean="0"/>
              <a:t>: Code snippet:</a:t>
            </a:r>
          </a:p>
        </p:txBody>
      </p:sp>
      <p:pic>
        <p:nvPicPr>
          <p:cNvPr id="1026" name="Picture 2" descr="C:\Users\Administrator\Desktop\Public e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1" y="3124200"/>
            <a:ext cx="7924799" cy="3163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12359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Access Modifiers for Methods and their Usage </a:t>
            </a:r>
            <a:endParaRPr lang="en-US" dirty="0"/>
          </a:p>
        </p:txBody>
      </p:sp>
      <p:sp>
        <p:nvSpPr>
          <p:cNvPr id="3" name="Content Placeholder 2"/>
          <p:cNvSpPr>
            <a:spLocks noGrp="1"/>
          </p:cNvSpPr>
          <p:nvPr>
            <p:ph idx="1"/>
          </p:nvPr>
        </p:nvSpPr>
        <p:spPr>
          <a:xfrm>
            <a:off x="1043493" y="2323652"/>
            <a:ext cx="7186107" cy="4000948"/>
          </a:xfrm>
        </p:spPr>
        <p:txBody>
          <a:bodyPr>
            <a:normAutofit/>
          </a:bodyPr>
          <a:lstStyle/>
          <a:p>
            <a:pPr marL="68580" indent="0">
              <a:buNone/>
            </a:pPr>
            <a:r>
              <a:rPr lang="en-US" b="1" u="sng" dirty="0" smtClean="0"/>
              <a:t>private: </a:t>
            </a:r>
            <a:endParaRPr lang="en-US" dirty="0" smtClean="0"/>
          </a:p>
          <a:p>
            <a:r>
              <a:rPr lang="en-US" dirty="0" smtClean="0"/>
              <a:t>It restricts the accessibility of a particular method.</a:t>
            </a:r>
          </a:p>
          <a:p>
            <a:r>
              <a:rPr lang="en-US" dirty="0" smtClean="0"/>
              <a:t>If declared private, it can only be accessed inside the class.</a:t>
            </a:r>
          </a:p>
          <a:p>
            <a:r>
              <a:rPr lang="en-US" dirty="0" smtClean="0"/>
              <a:t>Any attempt trying so will result in errors.</a:t>
            </a:r>
          </a:p>
          <a:p>
            <a:pPr marL="68580" indent="0">
              <a:buNone/>
            </a:pPr>
            <a:endParaRPr lang="en-US" b="1" u="sng" dirty="0" smtClean="0"/>
          </a:p>
        </p:txBody>
      </p:sp>
    </p:spTree>
    <p:extLst>
      <p:ext uri="{BB962C8B-B14F-4D97-AF65-F5344CB8AC3E}">
        <p14:creationId xmlns:p14="http://schemas.microsoft.com/office/powerpoint/2010/main" val="409177414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Access Modifiers for Methods and their Usage </a:t>
            </a:r>
            <a:endParaRPr lang="en-US" dirty="0"/>
          </a:p>
        </p:txBody>
      </p:sp>
      <p:sp>
        <p:nvSpPr>
          <p:cNvPr id="3" name="Content Placeholder 2"/>
          <p:cNvSpPr>
            <a:spLocks noGrp="1"/>
          </p:cNvSpPr>
          <p:nvPr>
            <p:ph idx="1"/>
          </p:nvPr>
        </p:nvSpPr>
        <p:spPr>
          <a:xfrm>
            <a:off x="1043493" y="2323652"/>
            <a:ext cx="7186107" cy="4000948"/>
          </a:xfrm>
        </p:spPr>
        <p:txBody>
          <a:bodyPr>
            <a:normAutofit/>
          </a:bodyPr>
          <a:lstStyle/>
          <a:p>
            <a:pPr marL="68580" indent="0">
              <a:buNone/>
            </a:pPr>
            <a:r>
              <a:rPr lang="en-US" b="1" u="sng" dirty="0" smtClean="0"/>
              <a:t>private</a:t>
            </a:r>
            <a:r>
              <a:rPr lang="en-US" dirty="0" smtClean="0"/>
              <a:t>: Code snippet:</a:t>
            </a:r>
          </a:p>
        </p:txBody>
      </p:sp>
      <p:pic>
        <p:nvPicPr>
          <p:cNvPr id="3074" name="Picture 2" descr="C:\Users\Administrator\Desktop\Private e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3124200"/>
            <a:ext cx="7976921"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18046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Access Modifiers for Methods and their Usage </a:t>
            </a:r>
            <a:endParaRPr lang="en-US" dirty="0"/>
          </a:p>
        </p:txBody>
      </p:sp>
      <p:sp>
        <p:nvSpPr>
          <p:cNvPr id="3" name="Content Placeholder 2"/>
          <p:cNvSpPr>
            <a:spLocks noGrp="1"/>
          </p:cNvSpPr>
          <p:nvPr>
            <p:ph idx="1"/>
          </p:nvPr>
        </p:nvSpPr>
        <p:spPr>
          <a:xfrm>
            <a:off x="1043493" y="2323652"/>
            <a:ext cx="7186107" cy="4000948"/>
          </a:xfrm>
        </p:spPr>
        <p:txBody>
          <a:bodyPr>
            <a:normAutofit/>
          </a:bodyPr>
          <a:lstStyle/>
          <a:p>
            <a:pPr marL="68580" indent="0">
              <a:buNone/>
            </a:pPr>
            <a:r>
              <a:rPr lang="en-US" b="1" u="sng" dirty="0" smtClean="0"/>
              <a:t>protected: </a:t>
            </a:r>
            <a:endParaRPr lang="en-US" dirty="0" smtClean="0"/>
          </a:p>
          <a:p>
            <a:r>
              <a:rPr lang="en-US" dirty="0" smtClean="0"/>
              <a:t>It restricts the accessibility of the methods declared in a class within the same class and its subclasses; i.e. the ones inheriting the class.</a:t>
            </a:r>
          </a:p>
          <a:p>
            <a:r>
              <a:rPr lang="en-US" dirty="0" smtClean="0"/>
              <a:t>Basically private methods have accessibility only to the same class and the classes inheriting it.</a:t>
            </a:r>
          </a:p>
        </p:txBody>
      </p:sp>
    </p:spTree>
    <p:extLst>
      <p:ext uri="{BB962C8B-B14F-4D97-AF65-F5344CB8AC3E}">
        <p14:creationId xmlns:p14="http://schemas.microsoft.com/office/powerpoint/2010/main" val="28674024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609600"/>
            <a:ext cx="7024744" cy="648736"/>
          </a:xfrm>
        </p:spPr>
        <p:txBody>
          <a:bodyPr>
            <a:normAutofit fontScale="90000"/>
          </a:bodyPr>
          <a:lstStyle/>
          <a:p>
            <a:r>
              <a:rPr lang="en-US" dirty="0"/>
              <a:t>Abstract Classes</a:t>
            </a:r>
          </a:p>
        </p:txBody>
      </p:sp>
      <p:sp>
        <p:nvSpPr>
          <p:cNvPr id="3" name="Content Placeholder 2"/>
          <p:cNvSpPr>
            <a:spLocks noGrp="1"/>
          </p:cNvSpPr>
          <p:nvPr>
            <p:ph idx="1"/>
          </p:nvPr>
        </p:nvSpPr>
        <p:spPr>
          <a:xfrm>
            <a:off x="685800" y="1371600"/>
            <a:ext cx="7772400" cy="4953000"/>
          </a:xfrm>
        </p:spPr>
        <p:txBody>
          <a:bodyPr>
            <a:normAutofit fontScale="77500" lnSpcReduction="20000"/>
          </a:bodyPr>
          <a:lstStyle/>
          <a:p>
            <a:r>
              <a:rPr lang="en-US" i="1" dirty="0"/>
              <a:t>Abstract </a:t>
            </a:r>
            <a:r>
              <a:rPr lang="en-US" dirty="0"/>
              <a:t>keyword is used to create abstract classes.</a:t>
            </a:r>
          </a:p>
          <a:p>
            <a:r>
              <a:rPr lang="en-US" dirty="0"/>
              <a:t>An abstract class in incomplete and hence cannot be instantiated.</a:t>
            </a:r>
          </a:p>
          <a:p>
            <a:r>
              <a:rPr lang="en-US" dirty="0"/>
              <a:t>An abstract class only be used as a base class.</a:t>
            </a:r>
          </a:p>
          <a:p>
            <a:r>
              <a:rPr lang="en-US" dirty="0"/>
              <a:t>An abstract class cannot be sealed.</a:t>
            </a:r>
          </a:p>
          <a:p>
            <a:r>
              <a:rPr lang="en-US" dirty="0"/>
              <a:t>An abstract class may contain an abstract member(methods, properties, indexers, events) but not mandatory.</a:t>
            </a:r>
          </a:p>
          <a:p>
            <a:r>
              <a:rPr lang="en-US" dirty="0"/>
              <a:t>A non-abstract class derived from an abstract class must provide implementations for all inherited members.</a:t>
            </a:r>
          </a:p>
          <a:p>
            <a:r>
              <a:rPr lang="en-US" dirty="0"/>
              <a:t>If a class inherits an abstract class, then two options are available:</a:t>
            </a:r>
          </a:p>
          <a:p>
            <a:pPr marL="68580" lvl="0" indent="0">
              <a:buNone/>
            </a:pPr>
            <a:r>
              <a:rPr lang="en-US" dirty="0" smtClean="0"/>
              <a:t>	1. Provide </a:t>
            </a:r>
            <a:r>
              <a:rPr lang="en-US" dirty="0"/>
              <a:t>implementation for all abstract class </a:t>
            </a:r>
            <a:r>
              <a:rPr lang="en-US" dirty="0" smtClean="0"/>
              <a:t>		    members </a:t>
            </a:r>
            <a:r>
              <a:rPr lang="en-US" dirty="0"/>
              <a:t>inherited from the base abstract class.</a:t>
            </a:r>
          </a:p>
          <a:p>
            <a:pPr marL="68580" indent="0">
              <a:buNone/>
            </a:pPr>
            <a:r>
              <a:rPr lang="en-US" dirty="0" smtClean="0"/>
              <a:t>	2. If </a:t>
            </a:r>
            <a:r>
              <a:rPr lang="en-US" dirty="0"/>
              <a:t>the class does not wish to provide implementation </a:t>
            </a:r>
            <a:r>
              <a:rPr lang="en-US" dirty="0" smtClean="0"/>
              <a:t>	       	    for </a:t>
            </a:r>
            <a:r>
              <a:rPr lang="en-US" dirty="0"/>
              <a:t>all the abstract members inherited from the </a:t>
            </a:r>
            <a:r>
              <a:rPr lang="en-US" dirty="0" smtClean="0"/>
              <a:t>		    abstract class</a:t>
            </a:r>
            <a:r>
              <a:rPr lang="en-US" dirty="0"/>
              <a:t>, then the class has to be marked as the </a:t>
            </a:r>
            <a:r>
              <a:rPr lang="en-US" dirty="0" smtClean="0"/>
              <a:t>	    abstract </a:t>
            </a:r>
            <a:r>
              <a:rPr lang="en-US" dirty="0"/>
              <a:t>class.</a:t>
            </a:r>
          </a:p>
          <a:p>
            <a:pPr marL="68580" indent="0">
              <a:buNone/>
            </a:pPr>
            <a:endParaRPr lang="en-US" dirty="0"/>
          </a:p>
        </p:txBody>
      </p:sp>
    </p:spTree>
    <p:extLst>
      <p:ext uri="{BB962C8B-B14F-4D97-AF65-F5344CB8AC3E}">
        <p14:creationId xmlns:p14="http://schemas.microsoft.com/office/powerpoint/2010/main" val="93131705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Access Modifiers for Methods and their Usage </a:t>
            </a:r>
            <a:endParaRPr lang="en-US" dirty="0"/>
          </a:p>
        </p:txBody>
      </p:sp>
      <p:sp>
        <p:nvSpPr>
          <p:cNvPr id="3" name="Content Placeholder 2"/>
          <p:cNvSpPr>
            <a:spLocks noGrp="1"/>
          </p:cNvSpPr>
          <p:nvPr>
            <p:ph idx="1"/>
          </p:nvPr>
        </p:nvSpPr>
        <p:spPr>
          <a:xfrm>
            <a:off x="1043493" y="2323652"/>
            <a:ext cx="7186107" cy="4000948"/>
          </a:xfrm>
        </p:spPr>
        <p:txBody>
          <a:bodyPr>
            <a:normAutofit/>
          </a:bodyPr>
          <a:lstStyle/>
          <a:p>
            <a:pPr marL="68580" indent="0">
              <a:buNone/>
            </a:pPr>
            <a:r>
              <a:rPr lang="en-US" b="1" u="sng" dirty="0" smtClean="0"/>
              <a:t>protected</a:t>
            </a:r>
            <a:r>
              <a:rPr lang="en-US" dirty="0" smtClean="0"/>
              <a:t>: Code snippet:</a:t>
            </a:r>
          </a:p>
        </p:txBody>
      </p:sp>
      <p:pic>
        <p:nvPicPr>
          <p:cNvPr id="4098" name="Picture 2" descr="C:\Users\Administrator\Desktop\Protected e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699" y="2895601"/>
            <a:ext cx="7818567"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982525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Access Modifiers for Methods and their Usage </a:t>
            </a:r>
            <a:endParaRPr lang="en-US" dirty="0"/>
          </a:p>
        </p:txBody>
      </p:sp>
      <p:sp>
        <p:nvSpPr>
          <p:cNvPr id="3" name="Content Placeholder 2"/>
          <p:cNvSpPr>
            <a:spLocks noGrp="1"/>
          </p:cNvSpPr>
          <p:nvPr>
            <p:ph idx="1"/>
          </p:nvPr>
        </p:nvSpPr>
        <p:spPr>
          <a:xfrm>
            <a:off x="1043493" y="2323652"/>
            <a:ext cx="7186107" cy="4000948"/>
          </a:xfrm>
        </p:spPr>
        <p:txBody>
          <a:bodyPr>
            <a:normAutofit/>
          </a:bodyPr>
          <a:lstStyle/>
          <a:p>
            <a:pPr marL="68580" indent="0">
              <a:buNone/>
            </a:pPr>
            <a:r>
              <a:rPr lang="en-US" b="1" u="sng" dirty="0" smtClean="0"/>
              <a:t>internal: </a:t>
            </a:r>
            <a:endParaRPr lang="en-US" dirty="0" smtClean="0"/>
          </a:p>
          <a:p>
            <a:r>
              <a:rPr lang="en-US" dirty="0" smtClean="0"/>
              <a:t>It provides the accessibility throughout an assembly.</a:t>
            </a:r>
          </a:p>
          <a:p>
            <a:r>
              <a:rPr lang="en-US" dirty="0" smtClean="0"/>
              <a:t>An assembly can contain a number of namespaces.</a:t>
            </a:r>
          </a:p>
          <a:p>
            <a:r>
              <a:rPr lang="en-US" dirty="0" smtClean="0"/>
              <a:t>If declared it can be accessed across the assembly anywhere but not outside.  </a:t>
            </a:r>
          </a:p>
        </p:txBody>
      </p:sp>
    </p:spTree>
    <p:extLst>
      <p:ext uri="{BB962C8B-B14F-4D97-AF65-F5344CB8AC3E}">
        <p14:creationId xmlns:p14="http://schemas.microsoft.com/office/powerpoint/2010/main" val="353543859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Access Modifiers for Methods and their Usage </a:t>
            </a:r>
            <a:endParaRPr lang="en-US" dirty="0"/>
          </a:p>
        </p:txBody>
      </p:sp>
      <p:sp>
        <p:nvSpPr>
          <p:cNvPr id="3" name="Content Placeholder 2"/>
          <p:cNvSpPr>
            <a:spLocks noGrp="1"/>
          </p:cNvSpPr>
          <p:nvPr>
            <p:ph idx="1"/>
          </p:nvPr>
        </p:nvSpPr>
        <p:spPr>
          <a:xfrm>
            <a:off x="1043493" y="2323652"/>
            <a:ext cx="7186107" cy="4000948"/>
          </a:xfrm>
        </p:spPr>
        <p:txBody>
          <a:bodyPr>
            <a:normAutofit/>
          </a:bodyPr>
          <a:lstStyle/>
          <a:p>
            <a:pPr marL="68580" indent="0">
              <a:buNone/>
            </a:pPr>
            <a:r>
              <a:rPr lang="en-US" b="1" u="sng" dirty="0" smtClean="0"/>
              <a:t>internal</a:t>
            </a:r>
            <a:r>
              <a:rPr lang="en-US" dirty="0" smtClean="0"/>
              <a:t>: Code snippet:</a:t>
            </a:r>
          </a:p>
          <a:p>
            <a:pPr marL="68580" indent="0">
              <a:buNone/>
            </a:pPr>
            <a:endParaRPr lang="en-US" dirty="0" smtClean="0"/>
          </a:p>
        </p:txBody>
      </p:sp>
      <p:pic>
        <p:nvPicPr>
          <p:cNvPr id="5122" name="Picture 2" descr="C:\Users\Administrator\Desktop\Internal e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429000"/>
            <a:ext cx="7940278"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256198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Access Modifiers for Methods and their Usage </a:t>
            </a:r>
            <a:endParaRPr lang="en-US" dirty="0"/>
          </a:p>
        </p:txBody>
      </p:sp>
      <p:sp>
        <p:nvSpPr>
          <p:cNvPr id="3" name="Content Placeholder 2"/>
          <p:cNvSpPr>
            <a:spLocks noGrp="1"/>
          </p:cNvSpPr>
          <p:nvPr>
            <p:ph idx="1"/>
          </p:nvPr>
        </p:nvSpPr>
        <p:spPr>
          <a:xfrm>
            <a:off x="1043493" y="2323652"/>
            <a:ext cx="7186107" cy="4000948"/>
          </a:xfrm>
        </p:spPr>
        <p:txBody>
          <a:bodyPr>
            <a:normAutofit/>
          </a:bodyPr>
          <a:lstStyle/>
          <a:p>
            <a:pPr marL="68580" indent="0">
              <a:buNone/>
            </a:pPr>
            <a:r>
              <a:rPr lang="en-US" b="1" u="sng" dirty="0" smtClean="0"/>
              <a:t>protected internal: </a:t>
            </a:r>
            <a:endParaRPr lang="en-US" dirty="0" smtClean="0"/>
          </a:p>
          <a:p>
            <a:r>
              <a:rPr lang="en-US" dirty="0" smtClean="0"/>
              <a:t>Almost similar to internal.</a:t>
            </a:r>
          </a:p>
          <a:p>
            <a:r>
              <a:rPr lang="en-US" dirty="0" smtClean="0"/>
              <a:t>A method has accessibility among the entire assembly .</a:t>
            </a:r>
          </a:p>
          <a:p>
            <a:r>
              <a:rPr lang="en-US" dirty="0" smtClean="0"/>
              <a:t>Additionally, it also provides the accessibility to only the subclasses inheriting the class even if they are in some other assembly.</a:t>
            </a:r>
          </a:p>
        </p:txBody>
      </p:sp>
    </p:spTree>
    <p:extLst>
      <p:ext uri="{BB962C8B-B14F-4D97-AF65-F5344CB8AC3E}">
        <p14:creationId xmlns:p14="http://schemas.microsoft.com/office/powerpoint/2010/main" val="397853188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Access Modifiers for Methods and their Usage </a:t>
            </a:r>
            <a:endParaRPr lang="en-US" dirty="0"/>
          </a:p>
        </p:txBody>
      </p:sp>
      <p:sp>
        <p:nvSpPr>
          <p:cNvPr id="3" name="Content Placeholder 2"/>
          <p:cNvSpPr>
            <a:spLocks noGrp="1"/>
          </p:cNvSpPr>
          <p:nvPr>
            <p:ph idx="1"/>
          </p:nvPr>
        </p:nvSpPr>
        <p:spPr>
          <a:xfrm>
            <a:off x="1043493" y="2323652"/>
            <a:ext cx="7186107" cy="4000948"/>
          </a:xfrm>
        </p:spPr>
        <p:txBody>
          <a:bodyPr>
            <a:normAutofit/>
          </a:bodyPr>
          <a:lstStyle/>
          <a:p>
            <a:pPr marL="68580" indent="0">
              <a:buNone/>
            </a:pPr>
            <a:r>
              <a:rPr lang="en-US" b="1" u="sng" dirty="0" smtClean="0"/>
              <a:t>protected internal</a:t>
            </a:r>
            <a:r>
              <a:rPr lang="en-US" dirty="0" smtClean="0"/>
              <a:t>: Code snippet:</a:t>
            </a:r>
          </a:p>
          <a:p>
            <a:pPr marL="68580" indent="0">
              <a:buNone/>
            </a:pPr>
            <a:endParaRPr lang="en-US" dirty="0" smtClean="0"/>
          </a:p>
        </p:txBody>
      </p:sp>
      <p:pic>
        <p:nvPicPr>
          <p:cNvPr id="6146" name="Picture 2" descr="C:\Users\Administrator\Desktop\Protected Internal e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3195854"/>
            <a:ext cx="8001000" cy="3204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19028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Strings: Mutability</a:t>
            </a:r>
            <a:endParaRPr lang="en-US" dirty="0"/>
          </a:p>
        </p:txBody>
      </p:sp>
      <p:sp>
        <p:nvSpPr>
          <p:cNvPr id="3" name="Content Placeholder 2"/>
          <p:cNvSpPr>
            <a:spLocks noGrp="1"/>
          </p:cNvSpPr>
          <p:nvPr>
            <p:ph idx="1"/>
          </p:nvPr>
        </p:nvSpPr>
        <p:spPr/>
        <p:txBody>
          <a:bodyPr>
            <a:normAutofit lnSpcReduction="10000"/>
          </a:bodyPr>
          <a:lstStyle/>
          <a:p>
            <a:r>
              <a:rPr lang="en-US" dirty="0" smtClean="0"/>
              <a:t> A “string” is an object of the type “String” whose value is of type text.</a:t>
            </a:r>
          </a:p>
          <a:p>
            <a:r>
              <a:rPr lang="en-US" dirty="0" smtClean="0"/>
              <a:t>In C# when we say “string” it is an alias for “String” so we can use any of them it doesn’t matter.</a:t>
            </a:r>
          </a:p>
          <a:p>
            <a:r>
              <a:rPr lang="en-US" dirty="0" smtClean="0"/>
              <a:t>So, “String” is rather a class and not a data type and internally the “String” objects are stored as a collection of “char” types.</a:t>
            </a:r>
            <a:endParaRPr lang="en-US" dirty="0"/>
          </a:p>
        </p:txBody>
      </p:sp>
    </p:spTree>
    <p:extLst>
      <p:ext uri="{BB962C8B-B14F-4D97-AF65-F5344CB8AC3E}">
        <p14:creationId xmlns:p14="http://schemas.microsoft.com/office/powerpoint/2010/main" val="87117928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Strings: Mutability</a:t>
            </a:r>
            <a:endParaRPr lang="en-US" dirty="0"/>
          </a:p>
        </p:txBody>
      </p:sp>
      <p:sp>
        <p:nvSpPr>
          <p:cNvPr id="3" name="Content Placeholder 2"/>
          <p:cNvSpPr>
            <a:spLocks noGrp="1"/>
          </p:cNvSpPr>
          <p:nvPr>
            <p:ph idx="1"/>
          </p:nvPr>
        </p:nvSpPr>
        <p:spPr/>
        <p:txBody>
          <a:bodyPr>
            <a:noAutofit/>
          </a:bodyPr>
          <a:lstStyle/>
          <a:p>
            <a:r>
              <a:rPr lang="en-US" dirty="0" smtClean="0"/>
              <a:t>Strings are immutable: meaning they cannot be changed once they are created. </a:t>
            </a:r>
          </a:p>
          <a:p>
            <a:r>
              <a:rPr lang="en-US" dirty="0" smtClean="0"/>
              <a:t>Whenever any method happens to make any changes to string objects, new objects are created simply releasing the reference to the old object. The garbage collector clears it.</a:t>
            </a:r>
          </a:p>
          <a:p>
            <a:r>
              <a:rPr lang="en-US" dirty="0" smtClean="0"/>
              <a:t>Basically String modification is String creation</a:t>
            </a:r>
            <a:endParaRPr lang="en-US" dirty="0"/>
          </a:p>
        </p:txBody>
      </p:sp>
    </p:spTree>
    <p:extLst>
      <p:ext uri="{BB962C8B-B14F-4D97-AF65-F5344CB8AC3E}">
        <p14:creationId xmlns:p14="http://schemas.microsoft.com/office/powerpoint/2010/main" val="21550776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Strings: Mutability</a:t>
            </a:r>
            <a:endParaRPr lang="en-US" dirty="0"/>
          </a:p>
        </p:txBody>
      </p:sp>
      <p:sp>
        <p:nvSpPr>
          <p:cNvPr id="3" name="Content Placeholder 2"/>
          <p:cNvSpPr>
            <a:spLocks noGrp="1"/>
          </p:cNvSpPr>
          <p:nvPr>
            <p:ph idx="1"/>
          </p:nvPr>
        </p:nvSpPr>
        <p:spPr/>
        <p:txBody>
          <a:bodyPr>
            <a:noAutofit/>
          </a:bodyPr>
          <a:lstStyle/>
          <a:p>
            <a:pPr marL="68580" indent="0">
              <a:buNone/>
            </a:pPr>
            <a:r>
              <a:rPr lang="en-US" dirty="0" smtClean="0"/>
              <a:t>Code Snippet:</a:t>
            </a:r>
          </a:p>
          <a:p>
            <a:pPr marL="68580" indent="0">
              <a:buNone/>
            </a:pPr>
            <a:endParaRPr lang="en-US" dirty="0"/>
          </a:p>
        </p:txBody>
      </p:sp>
      <p:pic>
        <p:nvPicPr>
          <p:cNvPr id="7170" name="Picture 2" descr="C:\Users\Administrator\Desktop\Str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 y="3368486"/>
            <a:ext cx="7939028" cy="2498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489577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2209800"/>
            <a:ext cx="7024744" cy="1371600"/>
          </a:xfrm>
        </p:spPr>
        <p:style>
          <a:lnRef idx="2">
            <a:schemeClr val="accent5"/>
          </a:lnRef>
          <a:fillRef idx="1">
            <a:schemeClr val="lt1"/>
          </a:fillRef>
          <a:effectRef idx="0">
            <a:schemeClr val="accent5"/>
          </a:effectRef>
          <a:fontRef idx="minor">
            <a:schemeClr val="dk1"/>
          </a:fontRef>
        </p:style>
        <p:txBody>
          <a:bodyPr>
            <a:normAutofit fontScale="90000"/>
          </a:bodyPr>
          <a:lstStyle/>
          <a:p>
            <a:pPr algn="ctr"/>
            <a:r>
              <a:rPr lang="en-US" sz="9600" dirty="0" smtClean="0"/>
              <a:t>Thank You!</a:t>
            </a:r>
            <a:endParaRPr lang="en-US" sz="9600" dirty="0"/>
          </a:p>
        </p:txBody>
      </p:sp>
    </p:spTree>
    <p:extLst>
      <p:ext uri="{BB962C8B-B14F-4D97-AF65-F5344CB8AC3E}">
        <p14:creationId xmlns:p14="http://schemas.microsoft.com/office/powerpoint/2010/main" val="16563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609600"/>
            <a:ext cx="7024744" cy="1143000"/>
          </a:xfrm>
        </p:spPr>
        <p:txBody>
          <a:bodyPr>
            <a:normAutofit fontScale="90000"/>
          </a:bodyPr>
          <a:lstStyle/>
          <a:p>
            <a:r>
              <a:rPr lang="en-US" dirty="0"/>
              <a:t>Difference between abstract classes and interfaces</a:t>
            </a:r>
          </a:p>
        </p:txBody>
      </p:sp>
      <p:sp>
        <p:nvSpPr>
          <p:cNvPr id="3" name="Content Placeholder 2"/>
          <p:cNvSpPr>
            <a:spLocks noGrp="1"/>
          </p:cNvSpPr>
          <p:nvPr>
            <p:ph idx="1"/>
          </p:nvPr>
        </p:nvSpPr>
        <p:spPr>
          <a:xfrm>
            <a:off x="685800" y="1828800"/>
            <a:ext cx="7772400" cy="4495800"/>
          </a:xfrm>
        </p:spPr>
        <p:txBody>
          <a:bodyPr>
            <a:normAutofit fontScale="92500" lnSpcReduction="20000"/>
          </a:bodyPr>
          <a:lstStyle/>
          <a:p>
            <a:r>
              <a:rPr lang="en-US" dirty="0"/>
              <a:t>Abstract classes can have implementation for some of its members(methods),But interfaces cannot have implementation for any of its members.</a:t>
            </a:r>
          </a:p>
          <a:p>
            <a:r>
              <a:rPr lang="en-US" dirty="0"/>
              <a:t>Interfaces cannot have fields but abstract classes can have fields.</a:t>
            </a:r>
          </a:p>
          <a:p>
            <a:r>
              <a:rPr lang="en-US" dirty="0"/>
              <a:t>An interface can inherit only from another interface and cannot inherit from an abstract class, whereas an abstract class can inherit from another abstract class as well as interface.</a:t>
            </a:r>
          </a:p>
          <a:p>
            <a:r>
              <a:rPr lang="en-US" dirty="0"/>
              <a:t>An abstract class can inherit from multiple interfaces at the same time, however a class cannot inherit from multiple classes at the same time.</a:t>
            </a:r>
          </a:p>
          <a:p>
            <a:r>
              <a:rPr lang="en-US" dirty="0"/>
              <a:t>Abstract class members can have access modifiers but interface members cannot have access modifiers since they are public by default. </a:t>
            </a:r>
          </a:p>
          <a:p>
            <a:pPr marL="68580" indent="0">
              <a:buNone/>
            </a:pPr>
            <a:endParaRPr lang="en-US" dirty="0"/>
          </a:p>
        </p:txBody>
      </p:sp>
    </p:spTree>
    <p:extLst>
      <p:ext uri="{BB962C8B-B14F-4D97-AF65-F5344CB8AC3E}">
        <p14:creationId xmlns:p14="http://schemas.microsoft.com/office/powerpoint/2010/main" val="8191234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490" y="609600"/>
            <a:ext cx="7024744" cy="609600"/>
          </a:xfrm>
        </p:spPr>
        <p:txBody>
          <a:bodyPr>
            <a:normAutofit fontScale="90000"/>
          </a:bodyPr>
          <a:lstStyle/>
          <a:p>
            <a:r>
              <a:rPr lang="en-US" dirty="0"/>
              <a:t>Use an abstract class</a:t>
            </a:r>
            <a:endParaRPr lang="en-US" dirty="0"/>
          </a:p>
        </p:txBody>
      </p:sp>
      <p:sp>
        <p:nvSpPr>
          <p:cNvPr id="3" name="Content Placeholder 2"/>
          <p:cNvSpPr>
            <a:spLocks noGrp="1"/>
          </p:cNvSpPr>
          <p:nvPr>
            <p:ph idx="1"/>
          </p:nvPr>
        </p:nvSpPr>
        <p:spPr>
          <a:xfrm>
            <a:off x="685800" y="1219200"/>
            <a:ext cx="7772400" cy="5105400"/>
          </a:xfrm>
        </p:spPr>
        <p:txBody>
          <a:bodyPr>
            <a:normAutofit/>
          </a:bodyPr>
          <a:lstStyle/>
          <a:p>
            <a:r>
              <a:rPr lang="en-US" dirty="0"/>
              <a:t>When creating a class library which will be widely distributed or reused—especially to clients, use an abstract class in preference to an interface; because, it simplifies versioning. This is the practice used by the Microsoft team which developed the Base Class Library. (COM was designed around interfaces</a:t>
            </a:r>
            <a:r>
              <a:rPr lang="en-US" dirty="0" smtClean="0"/>
              <a:t>.)</a:t>
            </a:r>
          </a:p>
          <a:p>
            <a:r>
              <a:rPr lang="en-US" dirty="0" smtClean="0"/>
              <a:t>Use </a:t>
            </a:r>
            <a:r>
              <a:rPr lang="en-US" dirty="0"/>
              <a:t>an abstract class to define a common base class for a family of types</a:t>
            </a:r>
            <a:r>
              <a:rPr lang="en-US" dirty="0" smtClean="0"/>
              <a:t>. Use </a:t>
            </a:r>
            <a:r>
              <a:rPr lang="en-US" dirty="0"/>
              <a:t>an abstract class to provide default behavior</a:t>
            </a:r>
            <a:r>
              <a:rPr lang="en-US" dirty="0" smtClean="0"/>
              <a:t>. Subclass </a:t>
            </a:r>
            <a:r>
              <a:rPr lang="en-US" dirty="0"/>
              <a:t>only a base class in a hierarchy to which the class logically belongs.</a:t>
            </a:r>
            <a:endParaRPr lang="en-US" dirty="0"/>
          </a:p>
        </p:txBody>
      </p:sp>
    </p:spTree>
    <p:extLst>
      <p:ext uri="{BB962C8B-B14F-4D97-AF65-F5344CB8AC3E}">
        <p14:creationId xmlns:p14="http://schemas.microsoft.com/office/powerpoint/2010/main" val="417766755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ustin">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448</TotalTime>
  <Words>2257</Words>
  <Application>Microsoft Office PowerPoint</Application>
  <PresentationFormat>On-screen Show (4:3)</PresentationFormat>
  <Paragraphs>305</Paragraphs>
  <Slides>78</Slides>
  <Notes>0</Notes>
  <HiddenSlides>0</HiddenSlides>
  <MMClips>0</MMClips>
  <ScaleCrop>false</ScaleCrop>
  <HeadingPairs>
    <vt:vector size="4" baseType="variant">
      <vt:variant>
        <vt:lpstr>Theme</vt:lpstr>
      </vt:variant>
      <vt:variant>
        <vt:i4>1</vt:i4>
      </vt:variant>
      <vt:variant>
        <vt:lpstr>Slide Titles</vt:lpstr>
      </vt:variant>
      <vt:variant>
        <vt:i4>78</vt:i4>
      </vt:variant>
    </vt:vector>
  </HeadingPairs>
  <TitlesOfParts>
    <vt:vector size="79" baseType="lpstr">
      <vt:lpstr>Austin</vt:lpstr>
      <vt:lpstr>C# and ASP.NET 2.0 Concepts</vt:lpstr>
      <vt:lpstr>Interfaces and Abstract Classes</vt:lpstr>
      <vt:lpstr>Interfaces</vt:lpstr>
      <vt:lpstr>PowerPoint Presentation</vt:lpstr>
      <vt:lpstr>PowerPoint Presentation</vt:lpstr>
      <vt:lpstr>PowerPoint Presentation</vt:lpstr>
      <vt:lpstr>Abstract Classes</vt:lpstr>
      <vt:lpstr>Difference between abstract classes and interfaces</vt:lpstr>
      <vt:lpstr>Use an abstract class</vt:lpstr>
      <vt:lpstr>Use an interface</vt:lpstr>
      <vt:lpstr>Polymorphism</vt:lpstr>
      <vt:lpstr>Compile time Polymorphism or Early Binding</vt:lpstr>
      <vt:lpstr>Compile time Polymorphism or Early Binding</vt:lpstr>
      <vt:lpstr>Runtime Polymorphism or Late Binding</vt:lpstr>
      <vt:lpstr>Runtime Polymorphism or Late Binding</vt:lpstr>
      <vt:lpstr>PowerPoint Presentation</vt:lpstr>
      <vt:lpstr>Method Overriding, Overloading and OOPS</vt:lpstr>
      <vt:lpstr>Method Overriding</vt:lpstr>
      <vt:lpstr>PowerPoint Presentation</vt:lpstr>
      <vt:lpstr>PowerPoint Presentation</vt:lpstr>
      <vt:lpstr>Method Overloading</vt:lpstr>
      <vt:lpstr>PowerPoint Presentation</vt:lpstr>
      <vt:lpstr>PowerPoint Presentation</vt:lpstr>
      <vt:lpstr>PowerPoint Presentation</vt:lpstr>
      <vt:lpstr>PowerPoint Presentation</vt:lpstr>
      <vt:lpstr>Abstraction</vt:lpstr>
      <vt:lpstr>The output of this code would be as   dog can eat dog can sound   </vt:lpstr>
      <vt:lpstr>Polymorphism</vt:lpstr>
      <vt:lpstr>Encapsulation</vt:lpstr>
      <vt:lpstr>Public Access Specifier</vt:lpstr>
      <vt:lpstr>Private Access Specifier</vt:lpstr>
      <vt:lpstr>Protected Access Specifier</vt:lpstr>
      <vt:lpstr>Inheritance</vt:lpstr>
      <vt:lpstr>PowerPoint Presentation</vt:lpstr>
      <vt:lpstr>Array and Collections; Inheritance Prevention</vt:lpstr>
      <vt:lpstr>Arrays and Collections</vt:lpstr>
      <vt:lpstr>Arrays and Collections</vt:lpstr>
      <vt:lpstr>Arrays and Collections</vt:lpstr>
      <vt:lpstr>Arrays and Collections</vt:lpstr>
      <vt:lpstr>Arrays and Collections</vt:lpstr>
      <vt:lpstr>Arrays and Collections</vt:lpstr>
      <vt:lpstr>Arrays and Collections</vt:lpstr>
      <vt:lpstr>Sealed keyword</vt:lpstr>
      <vt:lpstr>Sealed Classes</vt:lpstr>
      <vt:lpstr>Sealed Classes</vt:lpstr>
      <vt:lpstr>Sealed Classes</vt:lpstr>
      <vt:lpstr>Sealed keyword on improving performance of method calls</vt:lpstr>
      <vt:lpstr>Sealed keyword on improving performance of method calls</vt:lpstr>
      <vt:lpstr>Sealed keyword on improving performance of method calls</vt:lpstr>
      <vt:lpstr>Differences between a Class and a Structure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Does .NET support multiple inheritance</vt:lpstr>
      <vt:lpstr>PowerPoint Presentation</vt:lpstr>
      <vt:lpstr>PowerPoint Presentation</vt:lpstr>
      <vt:lpstr>PowerPoint Presentation</vt:lpstr>
      <vt:lpstr>PowerPoint Presentation</vt:lpstr>
      <vt:lpstr>Access Modifiers and Strings</vt:lpstr>
      <vt:lpstr>Access Modifiers for Methods and their Usage </vt:lpstr>
      <vt:lpstr>Access Modifiers for Methods and their Usage </vt:lpstr>
      <vt:lpstr>Access Modifiers for Methods and their Usage </vt:lpstr>
      <vt:lpstr>Access Modifiers for Methods and their Usage </vt:lpstr>
      <vt:lpstr>Access Modifiers for Methods and their Usage </vt:lpstr>
      <vt:lpstr>Access Modifiers for Methods and their Usage </vt:lpstr>
      <vt:lpstr>Access Modifiers for Methods and their Usage </vt:lpstr>
      <vt:lpstr>Access Modifiers for Methods and their Usage </vt:lpstr>
      <vt:lpstr>Access Modifiers for Methods and their Usage </vt:lpstr>
      <vt:lpstr>Access Modifiers for Methods and their Usage </vt:lpstr>
      <vt:lpstr>Access Modifiers for Methods and their Usage </vt:lpstr>
      <vt:lpstr>Strings: Mutability</vt:lpstr>
      <vt:lpstr>Strings: Mutability</vt:lpstr>
      <vt:lpstr>Strings: Mutability</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CGI</dc:creator>
  <cp:lastModifiedBy>CGI</cp:lastModifiedBy>
  <cp:revision>56</cp:revision>
  <dcterms:created xsi:type="dcterms:W3CDTF">2017-10-04T14:23:47Z</dcterms:created>
  <dcterms:modified xsi:type="dcterms:W3CDTF">2017-10-05T08:51:11Z</dcterms:modified>
</cp:coreProperties>
</file>